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80" r:id="rId3"/>
    <p:sldId id="284" r:id="rId4"/>
    <p:sldId id="285" r:id="rId5"/>
    <p:sldId id="270" r:id="rId6"/>
    <p:sldId id="264" r:id="rId7"/>
    <p:sldId id="271" r:id="rId8"/>
    <p:sldId id="272" r:id="rId9"/>
    <p:sldId id="273" r:id="rId10"/>
    <p:sldId id="274" r:id="rId11"/>
    <p:sldId id="276" r:id="rId12"/>
    <p:sldId id="266" r:id="rId13"/>
    <p:sldId id="275" r:id="rId14"/>
    <p:sldId id="277" r:id="rId15"/>
    <p:sldId id="279" r:id="rId16"/>
    <p:sldId id="263"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B6CCB77-B520-4C06-86CA-53354397C54A}">
          <p14:sldIdLst>
            <p14:sldId id="258"/>
            <p14:sldId id="280"/>
            <p14:sldId id="284"/>
            <p14:sldId id="285"/>
            <p14:sldId id="270"/>
            <p14:sldId id="264"/>
            <p14:sldId id="271"/>
            <p14:sldId id="272"/>
            <p14:sldId id="273"/>
            <p14:sldId id="274"/>
            <p14:sldId id="276"/>
            <p14:sldId id="266"/>
            <p14:sldId id="275"/>
            <p14:sldId id="277"/>
            <p14:sldId id="279"/>
            <p14:sldId id="263"/>
          </p14:sldIdLst>
        </p14:section>
        <p14:section name="Untitled Section" id="{0DFE395D-41E2-42F3-BDA6-478B1748A7F0}">
          <p14:sldIdLst/>
        </p14:section>
      </p14:sectionLst>
    </p:ex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94660"/>
  </p:normalViewPr>
  <p:slideViewPr>
    <p:cSldViewPr snapToGrid="0">
      <p:cViewPr>
        <p:scale>
          <a:sx n="81" d="100"/>
          <a:sy n="81" d="100"/>
        </p:scale>
        <p:origin x="-312" y="-3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a:xfrm>
            <a:off x="2416500" y="329307"/>
            <a:ext cx="4973915" cy="309201"/>
          </a:xfrm>
        </p:spPr>
        <p:txBody>
          <a:bodyPr/>
          <a:lstStyle/>
          <a:p>
            <a:endParaRPr lang="en-ID"/>
          </a:p>
        </p:txBody>
      </p:sp>
      <p:sp>
        <p:nvSpPr>
          <p:cNvPr id="6" name="Slide Number Placeholder 5"/>
          <p:cNvSpPr>
            <a:spLocks noGrp="1"/>
          </p:cNvSpPr>
          <p:nvPr>
            <p:ph type="sldNum" sz="quarter" idx="12"/>
          </p:nvPr>
        </p:nvSpPr>
        <p:spPr>
          <a:xfrm>
            <a:off x="1437664" y="798973"/>
            <a:ext cx="811019" cy="503578"/>
          </a:xfrm>
        </p:spPr>
        <p:txBody>
          <a:bodyPr/>
          <a:lstStyle/>
          <a:p>
            <a:fld id="{E1C20D0A-7514-4E4F-896C-7900DE487A9F}" type="slidenum">
              <a:rPr lang="en-ID" smtClean="0"/>
              <a:t>‹#›</a:t>
            </a:fld>
            <a:endParaRPr lang="en-ID"/>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4580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C20D0A-7514-4E4F-896C-7900DE487A9F}" type="slidenum">
              <a:rPr lang="en-ID" smtClean="0"/>
              <a:t>‹#›</a:t>
            </a:fld>
            <a:endParaRPr lang="en-ID"/>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5058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C20D0A-7514-4E4F-896C-7900DE487A9F}" type="slidenum">
              <a:rPr lang="en-ID" smtClean="0"/>
              <a:t>‹#›</a:t>
            </a:fld>
            <a:endParaRPr lang="en-ID"/>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800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C20D0A-7514-4E4F-896C-7900DE487A9F}" type="slidenum">
              <a:rPr lang="en-ID" smtClean="0"/>
              <a:t>‹#›</a:t>
            </a:fld>
            <a:endParaRPr lang="en-ID"/>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7590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C20D0A-7514-4E4F-896C-7900DE487A9F}" type="slidenum">
              <a:rPr lang="en-ID" smtClean="0"/>
              <a:t>‹#›</a:t>
            </a:fld>
            <a:endParaRPr lang="en-ID"/>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74308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6EEB18-239A-4770-B66C-8E8EDBDA3086}" type="datetimeFigureOut">
              <a:rPr lang="en-ID" smtClean="0"/>
              <a:t>9/23/2025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E1C20D0A-7514-4E4F-896C-7900DE487A9F}" type="slidenum">
              <a:rPr lang="en-ID" smtClean="0"/>
              <a:t>‹#›</a:t>
            </a:fld>
            <a:endParaRPr lang="en-ID"/>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772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6EEB18-239A-4770-B66C-8E8EDBDA3086}" type="datetimeFigureOut">
              <a:rPr lang="en-ID" smtClean="0"/>
              <a:t>9/23/2025</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E1C20D0A-7514-4E4F-896C-7900DE487A9F}" type="slidenum">
              <a:rPr lang="en-ID" smtClean="0"/>
              <a:t>‹#›</a:t>
            </a:fld>
            <a:endParaRPr lang="en-ID"/>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12547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6EEB18-239A-4770-B66C-8E8EDBDA3086}" type="datetimeFigureOut">
              <a:rPr lang="en-ID" smtClean="0"/>
              <a:t>9/23/2025</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E1C20D0A-7514-4E4F-896C-7900DE487A9F}" type="slidenum">
              <a:rPr lang="en-ID" smtClean="0"/>
              <a:t>‹#›</a:t>
            </a:fld>
            <a:endParaRPr lang="en-ID"/>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00732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6EEB18-239A-4770-B66C-8E8EDBDA3086}" type="datetimeFigureOut">
              <a:rPr lang="en-ID" smtClean="0"/>
              <a:t>9/23/2025</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E1C20D0A-7514-4E4F-896C-7900DE487A9F}" type="slidenum">
              <a:rPr lang="en-ID" smtClean="0"/>
              <a:t>‹#›</a:t>
            </a:fld>
            <a:endParaRPr lang="en-ID"/>
          </a:p>
        </p:txBody>
      </p:sp>
    </p:spTree>
    <p:extLst>
      <p:ext uri="{BB962C8B-B14F-4D97-AF65-F5344CB8AC3E}">
        <p14:creationId xmlns:p14="http://schemas.microsoft.com/office/powerpoint/2010/main" val="3674026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6EEB18-239A-4770-B66C-8E8EDBDA3086}" type="datetimeFigureOut">
              <a:rPr lang="en-ID" smtClean="0"/>
              <a:t>9/23/2025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E1C20D0A-7514-4E4F-896C-7900DE487A9F}" type="slidenum">
              <a:rPr lang="en-ID" smtClean="0"/>
              <a:t>‹#›</a:t>
            </a:fld>
            <a:endParaRPr lang="en-ID"/>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63930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D6EEB18-239A-4770-B66C-8E8EDBDA3086}" type="datetimeFigureOut">
              <a:rPr lang="en-ID" smtClean="0"/>
              <a:t>9/23/2025</a:t>
            </a:fld>
            <a:endParaRPr lang="en-ID"/>
          </a:p>
        </p:txBody>
      </p:sp>
      <p:sp>
        <p:nvSpPr>
          <p:cNvPr id="6" name="Footer Placeholder 5"/>
          <p:cNvSpPr>
            <a:spLocks noGrp="1"/>
          </p:cNvSpPr>
          <p:nvPr>
            <p:ph type="ftr" sz="quarter" idx="11"/>
          </p:nvPr>
        </p:nvSpPr>
        <p:spPr>
          <a:xfrm>
            <a:off x="1447382" y="318640"/>
            <a:ext cx="5541004" cy="320931"/>
          </a:xfrm>
        </p:spPr>
        <p:txBody>
          <a:bodyPr/>
          <a:lstStyle/>
          <a:p>
            <a:endParaRPr lang="en-ID"/>
          </a:p>
        </p:txBody>
      </p:sp>
      <p:sp>
        <p:nvSpPr>
          <p:cNvPr id="7" name="Slide Number Placeholder 6"/>
          <p:cNvSpPr>
            <a:spLocks noGrp="1"/>
          </p:cNvSpPr>
          <p:nvPr>
            <p:ph type="sldNum" sz="quarter" idx="12"/>
          </p:nvPr>
        </p:nvSpPr>
        <p:spPr/>
        <p:txBody>
          <a:bodyPr/>
          <a:lstStyle/>
          <a:p>
            <a:fld id="{E1C20D0A-7514-4E4F-896C-7900DE487A9F}" type="slidenum">
              <a:rPr lang="en-ID" smtClean="0"/>
              <a:t>‹#›</a:t>
            </a:fld>
            <a:endParaRPr lang="en-ID"/>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4636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D6EEB18-239A-4770-B66C-8E8EDBDA3086}" type="datetimeFigureOut">
              <a:rPr lang="en-ID" smtClean="0"/>
              <a:t>9/23/2025</a:t>
            </a:fld>
            <a:endParaRPr lang="en-ID"/>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D"/>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1C20D0A-7514-4E4F-896C-7900DE487A9F}" type="slidenum">
              <a:rPr lang="en-ID" smtClean="0"/>
              <a:t>‹#›</a:t>
            </a:fld>
            <a:endParaRPr lang="en-ID"/>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52283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Gambar Background Pendidikan Budaya, Vektor dan File PSD untuk Unduh Gratis  | Pngtree">
            <a:extLst>
              <a:ext uri="{FF2B5EF4-FFF2-40B4-BE49-F238E27FC236}">
                <a16:creationId xmlns="" xmlns:a16="http://schemas.microsoft.com/office/drawing/2014/main" id="{FDA3FCA9-5897-B982-89B8-B7FCE98982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 xmlns:a16="http://schemas.microsoft.com/office/drawing/2014/main" id="{4B32C15B-BA1B-248B-18BB-4BDDF07B7906}"/>
              </a:ext>
            </a:extLst>
          </p:cNvPr>
          <p:cNvSpPr txBox="1"/>
          <p:nvPr/>
        </p:nvSpPr>
        <p:spPr>
          <a:xfrm>
            <a:off x="4307596" y="2723983"/>
            <a:ext cx="3503364" cy="1960537"/>
          </a:xfrm>
          <a:prstGeom prst="rect">
            <a:avLst/>
          </a:prstGeom>
          <a:noFill/>
        </p:spPr>
        <p:txBody>
          <a:bodyPr wrap="square">
            <a:spAutoFit/>
          </a:bodyPr>
          <a:lstStyle/>
          <a:p>
            <a:pPr marL="342900" indent="-342900">
              <a:buAutoNum type="alphaLcPeriod"/>
            </a:pPr>
            <a:r>
              <a:rPr lang="en-US" sz="2000" dirty="0" err="1">
                <a:solidFill>
                  <a:srgbClr val="FFFF00"/>
                </a:solidFill>
                <a:latin typeface="Bahnschrift SemiLight SemiConde" panose="020B0502040204020203" pitchFamily="34" charset="0"/>
              </a:rPr>
              <a:t>Pengertian</a:t>
            </a:r>
            <a:r>
              <a:rPr lang="en-US" sz="2000" dirty="0">
                <a:solidFill>
                  <a:srgbClr val="FFFF00"/>
                </a:solidFill>
                <a:latin typeface="Bahnschrift SemiLight SemiConde" panose="020B0502040204020203" pitchFamily="34" charset="0"/>
              </a:rPr>
              <a:t> </a:t>
            </a:r>
            <a:r>
              <a:rPr lang="en-US" sz="2000" dirty="0" err="1">
                <a:solidFill>
                  <a:srgbClr val="FFFF00"/>
                </a:solidFill>
                <a:latin typeface="Bahnschrift SemiLight SemiConde" panose="020B0502040204020203" pitchFamily="34" charset="0"/>
              </a:rPr>
              <a:t>Filsafat</a:t>
            </a:r>
            <a:endParaRPr lang="en-US" sz="2000" dirty="0">
              <a:solidFill>
                <a:srgbClr val="FFFF00"/>
              </a:solidFill>
              <a:latin typeface="Bahnschrift SemiLight SemiConde" panose="020B0502040204020203" pitchFamily="34" charset="0"/>
            </a:endParaRPr>
          </a:p>
          <a:p>
            <a:pPr marL="342900" indent="-342900">
              <a:buAutoNum type="alphaLcPeriod"/>
            </a:pPr>
            <a:r>
              <a:rPr lang="en-US" sz="2000" dirty="0" err="1">
                <a:solidFill>
                  <a:srgbClr val="FFFF00"/>
                </a:solidFill>
                <a:latin typeface="Bahnschrift SemiLight SemiConde" panose="020B0502040204020203" pitchFamily="34" charset="0"/>
              </a:rPr>
              <a:t>Pengertian</a:t>
            </a:r>
            <a:r>
              <a:rPr lang="en-US" sz="2000" dirty="0">
                <a:solidFill>
                  <a:srgbClr val="FFFF00"/>
                </a:solidFill>
                <a:latin typeface="Bahnschrift SemiLight SemiConde" panose="020B0502040204020203" pitchFamily="34" charset="0"/>
              </a:rPr>
              <a:t> </a:t>
            </a:r>
            <a:r>
              <a:rPr lang="en-US" sz="2000" dirty="0" err="1">
                <a:solidFill>
                  <a:srgbClr val="FFFF00"/>
                </a:solidFill>
                <a:latin typeface="Bahnschrift SemiLight SemiConde" panose="020B0502040204020203" pitchFamily="34" charset="0"/>
              </a:rPr>
              <a:t>Tuhan</a:t>
            </a:r>
            <a:endParaRPr lang="en-US" sz="2000" dirty="0">
              <a:solidFill>
                <a:srgbClr val="FFFF00"/>
              </a:solidFill>
              <a:latin typeface="Bahnschrift SemiLight SemiConde" panose="020B0502040204020203" pitchFamily="34" charset="0"/>
            </a:endParaRPr>
          </a:p>
          <a:p>
            <a:pPr marL="342900" indent="-342900">
              <a:buAutoNum type="alphaLcPeriod"/>
            </a:pPr>
            <a:r>
              <a:rPr lang="en-US" sz="2000" dirty="0" err="1">
                <a:solidFill>
                  <a:srgbClr val="FFFF00"/>
                </a:solidFill>
                <a:latin typeface="Bahnschrift SemiLight SemiConde" panose="020B0502040204020203" pitchFamily="34" charset="0"/>
              </a:rPr>
              <a:t>Keimanan</a:t>
            </a:r>
            <a:r>
              <a:rPr lang="en-US" sz="2000" dirty="0">
                <a:solidFill>
                  <a:srgbClr val="FFFF00"/>
                </a:solidFill>
                <a:latin typeface="Bahnschrift SemiLight SemiConde" panose="020B0502040204020203" pitchFamily="34" charset="0"/>
              </a:rPr>
              <a:t> </a:t>
            </a:r>
            <a:r>
              <a:rPr lang="en-US" sz="2000" dirty="0" err="1">
                <a:solidFill>
                  <a:srgbClr val="FFFF00"/>
                </a:solidFill>
                <a:latin typeface="Bahnschrift SemiLight SemiConde" panose="020B0502040204020203" pitchFamily="34" charset="0"/>
              </a:rPr>
              <a:t>dan</a:t>
            </a:r>
            <a:r>
              <a:rPr lang="en-US" sz="2000" dirty="0">
                <a:solidFill>
                  <a:srgbClr val="FFFF00"/>
                </a:solidFill>
                <a:latin typeface="Bahnschrift SemiLight SemiConde" panose="020B0502040204020203" pitchFamily="34" charset="0"/>
              </a:rPr>
              <a:t> </a:t>
            </a:r>
            <a:r>
              <a:rPr lang="en-US" sz="2000" dirty="0" err="1" smtClean="0">
                <a:solidFill>
                  <a:srgbClr val="FFFF00"/>
                </a:solidFill>
                <a:latin typeface="Bahnschrift SemiLight SemiConde" panose="020B0502040204020203" pitchFamily="34" charset="0"/>
              </a:rPr>
              <a:t>Ketakwaan</a:t>
            </a:r>
            <a:endParaRPr lang="id-ID" sz="2000" dirty="0" smtClean="0">
              <a:solidFill>
                <a:srgbClr val="FFFF00"/>
              </a:solidFill>
              <a:latin typeface="Bahnschrift SemiLight SemiConde" panose="020B0502040204020203" pitchFamily="34" charset="0"/>
            </a:endParaRPr>
          </a:p>
          <a:p>
            <a:pPr marL="342900" indent="-342900">
              <a:buAutoNum type="alphaLcPeriod"/>
            </a:pPr>
            <a:endParaRPr lang="id-ID" sz="2000" dirty="0">
              <a:solidFill>
                <a:srgbClr val="FFFF00"/>
              </a:solidFill>
              <a:latin typeface="Bahnschrift SemiLight SemiConde" panose="020B0502040204020203" pitchFamily="34" charset="0"/>
            </a:endParaRPr>
          </a:p>
          <a:p>
            <a:pPr marL="342900" indent="-342900">
              <a:buAutoNum type="alphaLcPeriod"/>
            </a:pPr>
            <a:r>
              <a:rPr lang="id-ID" sz="2000" smtClean="0">
                <a:solidFill>
                  <a:srgbClr val="FFFF00"/>
                </a:solidFill>
                <a:latin typeface="Bahnschrift SemiLight SemiConde" panose="020B0502040204020203" pitchFamily="34" charset="0"/>
              </a:rPr>
              <a:t>Pertemuan ke 2</a:t>
            </a:r>
            <a:endParaRPr lang="en-US" sz="2000" dirty="0">
              <a:solidFill>
                <a:srgbClr val="FFFF00"/>
              </a:solidFill>
              <a:latin typeface="Bahnschrift SemiLight SemiConde" panose="020B0502040204020203" pitchFamily="34" charset="0"/>
            </a:endParaRPr>
          </a:p>
          <a:p>
            <a:pPr lvl="0">
              <a:lnSpc>
                <a:spcPct val="107000"/>
              </a:lnSpc>
              <a:spcAft>
                <a:spcPts val="800"/>
              </a:spcAft>
            </a:pPr>
            <a:r>
              <a:rPr lang="en-US" sz="2000" kern="100" dirty="0">
                <a:solidFill>
                  <a:srgbClr val="FFFF00"/>
                </a:solidFill>
                <a:effectLst/>
              </a:rPr>
              <a:t>	</a:t>
            </a:r>
            <a:endParaRPr lang="en-ID" sz="2000" dirty="0">
              <a:solidFill>
                <a:srgbClr val="FFFF00"/>
              </a:solidFill>
            </a:endParaRPr>
          </a:p>
        </p:txBody>
      </p:sp>
      <p:sp>
        <p:nvSpPr>
          <p:cNvPr id="7" name="TextBox 6">
            <a:extLst>
              <a:ext uri="{FF2B5EF4-FFF2-40B4-BE49-F238E27FC236}">
                <a16:creationId xmlns="" xmlns:a16="http://schemas.microsoft.com/office/drawing/2014/main" id="{3AC9AEDA-4795-5F14-0F16-B227B97610B6}"/>
              </a:ext>
            </a:extLst>
          </p:cNvPr>
          <p:cNvSpPr txBox="1"/>
          <p:nvPr/>
        </p:nvSpPr>
        <p:spPr>
          <a:xfrm>
            <a:off x="1423758" y="1844459"/>
            <a:ext cx="9112785" cy="584775"/>
          </a:xfrm>
          <a:prstGeom prst="rect">
            <a:avLst/>
          </a:prstGeom>
          <a:noFill/>
        </p:spPr>
        <p:txBody>
          <a:bodyPr wrap="square">
            <a:spAutoFit/>
          </a:bodyPr>
          <a:lstStyle/>
          <a:p>
            <a:pPr algn="ctr"/>
            <a:r>
              <a:rPr lang="en-US" sz="3200" dirty="0">
                <a:solidFill>
                  <a:schemeClr val="bg1"/>
                </a:solidFill>
                <a:latin typeface="Arial Rounded MT Bold" panose="020F0704030504030204" pitchFamily="34" charset="0"/>
              </a:rPr>
              <a:t>KONSEP KETUHANAN DALAM ISLAM</a:t>
            </a:r>
          </a:p>
        </p:txBody>
      </p:sp>
      <p:sp>
        <p:nvSpPr>
          <p:cNvPr id="2" name="TextBox 1">
            <a:extLst>
              <a:ext uri="{FF2B5EF4-FFF2-40B4-BE49-F238E27FC236}">
                <a16:creationId xmlns="" xmlns:a16="http://schemas.microsoft.com/office/drawing/2014/main" id="{1D5C7DB5-83F9-F2A1-3B33-F5F20FF8C1F5}"/>
              </a:ext>
            </a:extLst>
          </p:cNvPr>
          <p:cNvSpPr txBox="1"/>
          <p:nvPr/>
        </p:nvSpPr>
        <p:spPr>
          <a:xfrm>
            <a:off x="1746148" y="285601"/>
            <a:ext cx="8664792" cy="1938992"/>
          </a:xfrm>
          <a:prstGeom prst="rect">
            <a:avLst/>
          </a:prstGeom>
          <a:noFill/>
        </p:spPr>
        <p:txBody>
          <a:bodyPr wrap="square">
            <a:spAutoFit/>
          </a:bodyPr>
          <a:lstStyle/>
          <a:p>
            <a:pPr algn="ctr"/>
            <a:r>
              <a:rPr lang="en-US" sz="3200" b="1" cap="none" spc="0" dirty="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t>MATA KULIAH </a:t>
            </a:r>
            <a:br>
              <a:rPr lang="en-US" sz="3200" b="1" cap="none" spc="0" dirty="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br>
            <a:r>
              <a:rPr lang="en-US" sz="3200" b="1" cap="none" spc="0" dirty="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t>PENDIDIKAN AGAMA ISLAM  (2 SKS)</a:t>
            </a:r>
            <a:br>
              <a:rPr lang="en-US" sz="3200" b="1" cap="none" spc="0" dirty="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br>
            <a:r>
              <a:rPr lang="id-ID" sz="2800" b="1" cap="none" spc="0" dirty="0" smtClean="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t>Dr. H. Masruhin.,</a:t>
            </a:r>
            <a:r>
              <a:rPr lang="en-US" sz="2800" b="1" cap="none" spc="0" dirty="0" smtClean="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t> </a:t>
            </a:r>
            <a:r>
              <a:rPr lang="id-ID" sz="2800" b="1" cap="none" spc="0" dirty="0" smtClean="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t>M</a:t>
            </a:r>
            <a:r>
              <a:rPr lang="en-US" sz="2800" b="1" cap="none" spc="0" dirty="0" smtClean="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t>.</a:t>
            </a:r>
            <a:r>
              <a:rPr lang="en-US" sz="2800" b="1" cap="none" spc="0" dirty="0" err="1" smtClean="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t>Pd.I</a:t>
            </a:r>
            <a:r>
              <a:rPr lang="en-US" sz="2800" b="1" cap="none" spc="0" dirty="0" smtClean="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rPr>
              <a:t>.</a:t>
            </a:r>
            <a:endParaRPr lang="id-ID" sz="2800" b="1" cap="none" spc="0" dirty="0" smtClean="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endParaRPr>
          </a:p>
          <a:p>
            <a:pPr algn="ctr"/>
            <a:endParaRPr lang="en-ID" sz="2800" b="1" cap="none" spc="0" dirty="0">
              <a:ln w="9525">
                <a:solidFill>
                  <a:schemeClr val="bg1"/>
                </a:solidFill>
                <a:prstDash val="solid"/>
              </a:ln>
              <a:solidFill>
                <a:srgbClr val="FF0000"/>
              </a:solidFill>
              <a:effectLst>
                <a:outerShdw blurRad="38100" dist="38100" dir="2700000" algn="tl">
                  <a:srgbClr val="000000">
                    <a:alpha val="43137"/>
                  </a:srgbClr>
                </a:outerShdw>
              </a:effectLst>
              <a:latin typeface="Aharoni" pitchFamily="2" charset="-79"/>
              <a:cs typeface="Aharoni" pitchFamily="2" charset="-79"/>
            </a:endParaRPr>
          </a:p>
        </p:txBody>
      </p:sp>
      <p:sp>
        <p:nvSpPr>
          <p:cNvPr id="9" name="TextBox 8">
            <a:extLst>
              <a:ext uri="{FF2B5EF4-FFF2-40B4-BE49-F238E27FC236}">
                <a16:creationId xmlns="" xmlns:a16="http://schemas.microsoft.com/office/drawing/2014/main" id="{9B92CC92-39B0-5771-F913-19044ED6C489}"/>
              </a:ext>
            </a:extLst>
          </p:cNvPr>
          <p:cNvSpPr txBox="1"/>
          <p:nvPr/>
        </p:nvSpPr>
        <p:spPr>
          <a:xfrm>
            <a:off x="1319270" y="4541568"/>
            <a:ext cx="2316296" cy="369332"/>
          </a:xfrm>
          <a:prstGeom prst="rect">
            <a:avLst/>
          </a:prstGeom>
          <a:noFill/>
        </p:spPr>
        <p:txBody>
          <a:bodyPr wrap="square">
            <a:spAutoFit/>
          </a:bodyPr>
          <a:lstStyle/>
          <a:p>
            <a:r>
              <a:rPr lang="en-US" kern="100" dirty="0" err="1">
                <a:solidFill>
                  <a:srgbClr val="C00000"/>
                </a:solidFill>
              </a:rPr>
              <a:t>Pertemuan</a:t>
            </a:r>
            <a:r>
              <a:rPr lang="en-US" kern="100" dirty="0">
                <a:solidFill>
                  <a:srgbClr val="C00000"/>
                </a:solidFill>
              </a:rPr>
              <a:t> </a:t>
            </a:r>
            <a:r>
              <a:rPr lang="en-US" kern="100" dirty="0" err="1">
                <a:solidFill>
                  <a:srgbClr val="C00000"/>
                </a:solidFill>
              </a:rPr>
              <a:t>ke</a:t>
            </a:r>
            <a:r>
              <a:rPr lang="en-US" kern="100" dirty="0">
                <a:solidFill>
                  <a:srgbClr val="C00000"/>
                </a:solidFill>
              </a:rPr>
              <a:t> 2</a:t>
            </a:r>
            <a:endParaRPr lang="en-ID" dirty="0">
              <a:solidFill>
                <a:srgbClr val="C00000"/>
              </a:solidFill>
            </a:endParaRPr>
          </a:p>
        </p:txBody>
      </p:sp>
    </p:spTree>
    <p:extLst>
      <p:ext uri="{BB962C8B-B14F-4D97-AF65-F5344CB8AC3E}">
        <p14:creationId xmlns:p14="http://schemas.microsoft.com/office/powerpoint/2010/main" val="2431572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Ppt Background Aesthetic">
            <a:extLst>
              <a:ext uri="{FF2B5EF4-FFF2-40B4-BE49-F238E27FC236}">
                <a16:creationId xmlns="" xmlns:a16="http://schemas.microsoft.com/office/drawing/2014/main" id="{FA9E211F-E24D-4D46-568E-CDFDA56D35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88"/>
            <a:ext cx="12192000" cy="685323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 xmlns:a16="http://schemas.microsoft.com/office/drawing/2014/main" id="{1DBBC7CB-C934-E62A-4F3E-F61EDE2D0442}"/>
              </a:ext>
            </a:extLst>
          </p:cNvPr>
          <p:cNvSpPr txBox="1"/>
          <p:nvPr/>
        </p:nvSpPr>
        <p:spPr>
          <a:xfrm>
            <a:off x="702326" y="505768"/>
            <a:ext cx="5169664" cy="2911823"/>
          </a:xfrm>
          <a:prstGeom prst="rect">
            <a:avLst/>
          </a:prstGeom>
          <a:noFill/>
        </p:spPr>
        <p:txBody>
          <a:bodyPr wrap="square">
            <a:spAutoFit/>
          </a:bodyPr>
          <a:lstStyle/>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Thaha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14:</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ar-SA" sz="3200" dirty="0">
                <a:effectLst/>
                <a:latin typeface="Times New Roman" panose="02020603050405020304" pitchFamily="18" charset="0"/>
                <a:ea typeface="Times New Roman" panose="02020603050405020304" pitchFamily="18" charset="0"/>
                <a:cs typeface="Times New Roman" panose="02020603050405020304" pitchFamily="18" charset="0"/>
              </a:rPr>
              <a:t>إِنَّنِي أَنَا اللَّهُ لَا إِلَهَ إِلَّا أَنَا فَاعْبُدْنِي وَأَقِمِ الصَّلَاةَ لِذِكْرِي </a:t>
            </a:r>
            <a:endParaRPr lang="en-ID" sz="1400" dirty="0">
              <a:effectLst/>
              <a:latin typeface="Times New Roman" panose="02020603050405020304" pitchFamily="18" charset="0"/>
              <a:ea typeface="Times New Roman" panose="02020603050405020304" pitchFamily="18" charset="0"/>
            </a:endParaRPr>
          </a:p>
          <a:p>
            <a:r>
              <a:rPr lang="en-US" sz="2000" dirty="0" err="1">
                <a:effectLst/>
                <a:latin typeface="Times New Roman" panose="02020603050405020304" pitchFamily="18" charset="0"/>
                <a:ea typeface="Times New Roman" panose="02020603050405020304" pitchFamily="18" charset="0"/>
              </a:rPr>
              <a:t>Artinya</a:t>
            </a:r>
            <a:r>
              <a:rPr lang="en-US" sz="2000" dirty="0">
                <a:effectLst/>
                <a:latin typeface="Times New Roman" panose="02020603050405020304" pitchFamily="18" charset="0"/>
                <a:ea typeface="Times New Roman" panose="02020603050405020304" pitchFamily="18" charset="0"/>
              </a:rPr>
              <a:t> : </a:t>
            </a:r>
            <a:r>
              <a:rPr lang="en-US" sz="2000" dirty="0" err="1">
                <a:effectLst/>
                <a:latin typeface="Times New Roman" panose="02020603050405020304" pitchFamily="18" charset="0"/>
                <a:ea typeface="Times New Roman" panose="02020603050405020304" pitchFamily="18" charset="0"/>
              </a:rPr>
              <a:t>Sesungguhnya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Akulah</a:t>
            </a:r>
            <a:r>
              <a:rPr lang="en-US" sz="2000" dirty="0">
                <a:effectLst/>
                <a:latin typeface="Times New Roman" panose="02020603050405020304" pitchFamily="18" charset="0"/>
                <a:ea typeface="Times New Roman" panose="02020603050405020304" pitchFamily="18" charset="0"/>
              </a:rPr>
              <a:t> Allah </a:t>
            </a:r>
            <a:r>
              <a:rPr lang="en-US" sz="2000" dirty="0" err="1">
                <a:effectLst/>
                <a:latin typeface="Times New Roman" panose="02020603050405020304" pitchFamily="18" charset="0"/>
                <a:ea typeface="Times New Roman" panose="02020603050405020304" pitchFamily="18" charset="0"/>
              </a:rPr>
              <a:t>Tidak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ada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Ilah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Tuhan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melainkan</a:t>
            </a:r>
            <a:r>
              <a:rPr lang="en-US" sz="2000" dirty="0">
                <a:effectLst/>
                <a:latin typeface="Times New Roman" panose="02020603050405020304" pitchFamily="18" charset="0"/>
                <a:ea typeface="Times New Roman" panose="02020603050405020304" pitchFamily="18" charset="0"/>
              </a:rPr>
              <a:t> Aku. oleh </a:t>
            </a:r>
            <a:r>
              <a:rPr lang="en-US" sz="2000" dirty="0" err="1">
                <a:effectLst/>
                <a:latin typeface="Times New Roman" panose="02020603050405020304" pitchFamily="18" charset="0"/>
                <a:ea typeface="Times New Roman" panose="02020603050405020304" pitchFamily="18" charset="0"/>
              </a:rPr>
              <a:t>karena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itu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sembahlah</a:t>
            </a:r>
            <a:r>
              <a:rPr lang="en-US" sz="2000" dirty="0">
                <a:effectLst/>
                <a:latin typeface="Times New Roman" panose="02020603050405020304" pitchFamily="18" charset="0"/>
                <a:ea typeface="Times New Roman" panose="02020603050405020304" pitchFamily="18" charset="0"/>
              </a:rPr>
              <a:t> Aku dan </a:t>
            </a:r>
            <a:r>
              <a:rPr lang="en-US" sz="2000" dirty="0" err="1">
                <a:effectLst/>
                <a:latin typeface="Times New Roman" panose="02020603050405020304" pitchFamily="18" charset="0"/>
                <a:ea typeface="Times New Roman" panose="02020603050405020304" pitchFamily="18" charset="0"/>
              </a:rPr>
              <a:t>dirikanlah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shalat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untuk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mengingatKu</a:t>
            </a:r>
            <a:r>
              <a:rPr lang="en-US" sz="2000" dirty="0">
                <a:effectLst/>
                <a:latin typeface="Times New Roman" panose="02020603050405020304" pitchFamily="18" charset="0"/>
                <a:ea typeface="Times New Roman" panose="02020603050405020304" pitchFamily="18" charset="0"/>
              </a:rPr>
              <a:t>“</a:t>
            </a:r>
            <a:endParaRPr lang="en-ID" sz="2000" dirty="0"/>
          </a:p>
        </p:txBody>
      </p:sp>
      <p:sp>
        <p:nvSpPr>
          <p:cNvPr id="6" name="TextBox 5">
            <a:extLst>
              <a:ext uri="{FF2B5EF4-FFF2-40B4-BE49-F238E27FC236}">
                <a16:creationId xmlns="" xmlns:a16="http://schemas.microsoft.com/office/drawing/2014/main" id="{39756B45-7C99-C75E-D496-680E3A616F64}"/>
              </a:ext>
            </a:extLst>
          </p:cNvPr>
          <p:cNvSpPr txBox="1"/>
          <p:nvPr/>
        </p:nvSpPr>
        <p:spPr>
          <a:xfrm>
            <a:off x="6721207" y="505768"/>
            <a:ext cx="4621575" cy="2648289"/>
          </a:xfrm>
          <a:prstGeom prst="rect">
            <a:avLst/>
          </a:prstGeom>
          <a:noFill/>
        </p:spPr>
        <p:txBody>
          <a:bodyPr wrap="square">
            <a:spAutoFit/>
          </a:bodyPr>
          <a:lstStyle/>
          <a:p>
            <a:pPr lvl="0" algn="just" rtl="0">
              <a:lnSpc>
                <a:spcPct val="107000"/>
              </a:lnSpc>
              <a:spcAft>
                <a:spcPts val="800"/>
              </a:spcAft>
            </a:pP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Pembuktian</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Wujud</a:t>
            </a:r>
            <a:r>
              <a:rPr lang="en-ID"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0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ar-SA" sz="2400" dirty="0">
                <a:effectLst/>
                <a:latin typeface="Times New Roman" panose="02020603050405020304" pitchFamily="18" charset="0"/>
                <a:ea typeface="Times New Roman" panose="02020603050405020304" pitchFamily="18" charset="0"/>
                <a:cs typeface="Times New Roman" panose="02020603050405020304" pitchFamily="18" charset="0"/>
              </a:rPr>
              <a:t>وَيَسْأَلُونَكَ عَنِ الرُّوحِ قُلِ الرُّوحُ مِنْ أَمْرِ رَبِّي وَمَا أُوتِيتُم مِّن الْعِلْمِ إِلاَّ قَلِيلاً {85}</a:t>
            </a:r>
            <a:endParaRPr lang="en-ID" sz="1400" dirty="0">
              <a:effectLst/>
              <a:latin typeface="Times New Roman" panose="02020603050405020304" pitchFamily="18" charset="0"/>
              <a:ea typeface="Times New Roman" panose="02020603050405020304" pitchFamily="18" charset="0"/>
            </a:endParaRPr>
          </a:p>
          <a:p>
            <a:r>
              <a:rPr lang="en-US" sz="2000" dirty="0" err="1">
                <a:effectLst/>
                <a:latin typeface="Times New Roman" panose="02020603050405020304" pitchFamily="18" charset="0"/>
                <a:ea typeface="Times New Roman" panose="02020603050405020304" pitchFamily="18" charset="0"/>
              </a:rPr>
              <a:t>Artinya</a:t>
            </a:r>
            <a:r>
              <a:rPr lang="en-US" sz="2000" dirty="0">
                <a:effectLst/>
                <a:latin typeface="Times New Roman" panose="02020603050405020304" pitchFamily="18" charset="0"/>
                <a:ea typeface="Times New Roman" panose="02020603050405020304" pitchFamily="18" charset="0"/>
              </a:rPr>
              <a:t>: “ </a:t>
            </a:r>
            <a:r>
              <a:rPr lang="en-US" sz="2000" dirty="0" err="1">
                <a:effectLst/>
                <a:latin typeface="Times New Roman" panose="02020603050405020304" pitchFamily="18" charset="0"/>
                <a:ea typeface="Times New Roman" panose="02020603050405020304" pitchFamily="18" charset="0"/>
              </a:rPr>
              <a:t>mereka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bertanya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kepadamu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muhammad</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katakanlah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ruh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itu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urusan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tuhanku</a:t>
            </a:r>
            <a:r>
              <a:rPr lang="en-US" sz="2000" dirty="0">
                <a:effectLst/>
                <a:latin typeface="Times New Roman" panose="02020603050405020304" pitchFamily="18" charset="0"/>
                <a:ea typeface="Times New Roman" panose="02020603050405020304" pitchFamily="18" charset="0"/>
              </a:rPr>
              <a:t>, dan </a:t>
            </a:r>
            <a:r>
              <a:rPr lang="en-US" sz="2000" dirty="0" err="1">
                <a:effectLst/>
                <a:latin typeface="Times New Roman" panose="02020603050405020304" pitchFamily="18" charset="0"/>
                <a:ea typeface="Times New Roman" panose="02020603050405020304" pitchFamily="18" charset="0"/>
              </a:rPr>
              <a:t>semua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tidak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diberikan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pengetahuan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dariNya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melainkan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sedikit</a:t>
            </a:r>
            <a:r>
              <a:rPr lang="en-US" sz="2000" dirty="0">
                <a:effectLst/>
                <a:latin typeface="Times New Roman" panose="02020603050405020304" pitchFamily="18" charset="0"/>
                <a:ea typeface="Times New Roman" panose="02020603050405020304" pitchFamily="18" charset="0"/>
              </a:rPr>
              <a:t>”</a:t>
            </a:r>
            <a:endParaRPr lang="en-ID" sz="2000" dirty="0"/>
          </a:p>
        </p:txBody>
      </p:sp>
      <p:pic>
        <p:nvPicPr>
          <p:cNvPr id="7" name="Picture 6" descr="al ghasyiyah | alqur'anmulia">
            <a:extLst>
              <a:ext uri="{FF2B5EF4-FFF2-40B4-BE49-F238E27FC236}">
                <a16:creationId xmlns="" xmlns:a16="http://schemas.microsoft.com/office/drawing/2014/main" id="{672252A0-4E22-44F1-821C-CB51190F302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326" y="3917529"/>
            <a:ext cx="4902407" cy="1945341"/>
          </a:xfrm>
          <a:prstGeom prst="rect">
            <a:avLst/>
          </a:prstGeom>
          <a:noFill/>
          <a:ln>
            <a:noFill/>
          </a:ln>
        </p:spPr>
      </p:pic>
      <p:sp>
        <p:nvSpPr>
          <p:cNvPr id="9" name="TextBox 8">
            <a:extLst>
              <a:ext uri="{FF2B5EF4-FFF2-40B4-BE49-F238E27FC236}">
                <a16:creationId xmlns="" xmlns:a16="http://schemas.microsoft.com/office/drawing/2014/main" id="{84EFB186-7FB4-C8B2-E996-A3D6500964A6}"/>
              </a:ext>
            </a:extLst>
          </p:cNvPr>
          <p:cNvSpPr txBox="1"/>
          <p:nvPr/>
        </p:nvSpPr>
        <p:spPr>
          <a:xfrm>
            <a:off x="5782507" y="3889533"/>
            <a:ext cx="5707167" cy="2677656"/>
          </a:xfrm>
          <a:prstGeom prst="rect">
            <a:avLst/>
          </a:prstGeom>
          <a:noFill/>
        </p:spPr>
        <p:txBody>
          <a:bodyPr wrap="square">
            <a:spAutoFit/>
          </a:bodyPr>
          <a:lstStyle/>
          <a:p>
            <a:r>
              <a:rPr lang="en-US" sz="2400" dirty="0" err="1">
                <a:effectLst/>
                <a:latin typeface="Times New Roman" panose="02020603050405020304" pitchFamily="18" charset="0"/>
                <a:ea typeface="Times New Roman" panose="02020603050405020304" pitchFamily="18" charset="0"/>
              </a:rPr>
              <a:t>Artinya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maka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apakah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mereka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tidak</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memperhatikan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unta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bagaimana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diciptakan</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langit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bagaimana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ia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ditinggikan</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gunung-gunung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bagaimana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ditegakkan</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bagaimana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bumi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bagaimana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ia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dihamparkan</a:t>
            </a:r>
            <a:r>
              <a:rPr lang="en-US" sz="24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al-</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Ghasiyah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17- 22)</a:t>
            </a:r>
            <a:endParaRPr lang="en-ID" sz="1800">
              <a:effectLst/>
              <a:latin typeface="Times New Roman" panose="02020603050405020304" pitchFamily="18" charset="0"/>
              <a:ea typeface="Times New Roman" panose="02020603050405020304" pitchFamily="18" charset="0"/>
            </a:endParaRPr>
          </a:p>
          <a:p>
            <a:endParaRPr lang="en-ID" sz="2400" dirty="0"/>
          </a:p>
        </p:txBody>
      </p:sp>
    </p:spTree>
    <p:extLst>
      <p:ext uri="{BB962C8B-B14F-4D97-AF65-F5344CB8AC3E}">
        <p14:creationId xmlns:p14="http://schemas.microsoft.com/office/powerpoint/2010/main" val="3244054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ackground Ppt Aesthetic HD Download Gratis">
            <a:extLst>
              <a:ext uri="{FF2B5EF4-FFF2-40B4-BE49-F238E27FC236}">
                <a16:creationId xmlns="" xmlns:a16="http://schemas.microsoft.com/office/drawing/2014/main" id="{2966AE82-FF7D-5E00-454B-67E90427BB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 xmlns:a16="http://schemas.microsoft.com/office/drawing/2014/main" id="{23652F13-733D-D1A5-F0F0-FC1739A8FEE5}"/>
              </a:ext>
            </a:extLst>
          </p:cNvPr>
          <p:cNvSpPr txBox="1"/>
          <p:nvPr/>
        </p:nvSpPr>
        <p:spPr>
          <a:xfrm>
            <a:off x="1517573" y="1295773"/>
            <a:ext cx="4804569" cy="4308167"/>
          </a:xfrm>
          <a:prstGeom prst="rect">
            <a:avLst/>
          </a:prstGeom>
          <a:noFill/>
        </p:spPr>
        <p:txBody>
          <a:bodyPr wrap="square">
            <a:spAutoFit/>
          </a:bodyPr>
          <a:lstStyle/>
          <a:p>
            <a:pPr lvl="0" algn="just" rtl="0">
              <a:lnSpc>
                <a:spcPct val="107000"/>
              </a:lnSpc>
              <a:spcAft>
                <a:spcPts val="800"/>
              </a:spcAft>
            </a:pPr>
            <a:r>
              <a:rPr lang="en-ID" sz="2000" b="1" dirty="0">
                <a:latin typeface="Times New Roman" panose="02020603050405020304" pitchFamily="18" charset="0"/>
                <a:ea typeface="Times New Roman" panose="02020603050405020304" pitchFamily="18" charset="0"/>
                <a:cs typeface="Times New Roman" panose="02020603050405020304" pitchFamily="18" charset="0"/>
              </a:rPr>
              <a:t>C. </a:t>
            </a:r>
            <a:r>
              <a:rPr lang="en-ID" sz="2000" b="1" dirty="0" err="1">
                <a:effectLst/>
                <a:latin typeface="Times New Roman" panose="02020603050405020304" pitchFamily="18" charset="0"/>
                <a:ea typeface="Times New Roman" panose="02020603050405020304" pitchFamily="18" charset="0"/>
                <a:cs typeface="Times New Roman" panose="02020603050405020304" pitchFamily="18" charset="0"/>
              </a:rPr>
              <a:t>Keimanan</a:t>
            </a:r>
            <a:r>
              <a:rPr lang="en-ID" sz="2000" b="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2000" b="1" dirty="0" err="1">
                <a:effectLst/>
                <a:latin typeface="Times New Roman" panose="02020603050405020304" pitchFamily="18" charset="0"/>
                <a:ea typeface="Times New Roman" panose="02020603050405020304" pitchFamily="18" charset="0"/>
                <a:cs typeface="Times New Roman" panose="02020603050405020304" pitchFamily="18" charset="0"/>
              </a:rPr>
              <a:t>ketakwaan</a:t>
            </a:r>
            <a:endParaRPr lang="en-ID" sz="1400" dirty="0">
              <a:effectLst/>
              <a:latin typeface="Times New Roman" panose="02020603050405020304" pitchFamily="18" charset="0"/>
              <a:ea typeface="Times New Roman" panose="02020603050405020304" pitchFamily="18" charset="0"/>
            </a:endParaRPr>
          </a:p>
          <a:p>
            <a:pPr marL="228600" indent="228600" algn="just">
              <a:lnSpc>
                <a:spcPct val="107000"/>
              </a:lnSpc>
              <a:spcAft>
                <a:spcPts val="800"/>
              </a:spcAft>
            </a:pP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Apa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iman</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itu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Bahasa------&gt;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percaya</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Istilah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------&gt;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meyakini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hati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mengucapkan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lisan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mewujudkan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amal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perbuatan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a:p>
            <a:pPr indent="457200" algn="just">
              <a:lnSpc>
                <a:spcPct val="107000"/>
              </a:lnSpc>
              <a:spcAft>
                <a:spcPts val="800"/>
              </a:spcAft>
            </a:pP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Apa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takwa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itu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Bahasa------&gt;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memelihara</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Istilah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------&gt;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memelihara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diri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siksa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mengikuti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segala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perintahnya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menjauhi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segala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laranganNya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 xmlns:a16="http://schemas.microsoft.com/office/drawing/2014/main" id="{E10AF9A5-AAE1-17EE-5C9C-C9114281EFDE}"/>
              </a:ext>
            </a:extLst>
          </p:cNvPr>
          <p:cNvSpPr txBox="1"/>
          <p:nvPr/>
        </p:nvSpPr>
        <p:spPr>
          <a:xfrm>
            <a:off x="6794090" y="1619846"/>
            <a:ext cx="3952567" cy="3955827"/>
          </a:xfrm>
          <a:prstGeom prst="rect">
            <a:avLst/>
          </a:prstGeom>
          <a:noFill/>
        </p:spPr>
        <p:txBody>
          <a:bodyPr wrap="square">
            <a:spAutoFit/>
          </a:bodyPr>
          <a:lstStyle/>
          <a:p>
            <a:pPr algn="just">
              <a:lnSpc>
                <a:spcPct val="107000"/>
              </a:lnSpc>
              <a:spcAft>
                <a:spcPts val="800"/>
              </a:spcAft>
            </a:pPr>
            <a:r>
              <a:rPr lang="en-US" sz="2400" i="1" dirty="0" err="1">
                <a:effectLst/>
                <a:latin typeface="Times New Roman" panose="02020603050405020304" pitchFamily="18" charset="0"/>
                <a:ea typeface="Times New Roman" panose="02020603050405020304" pitchFamily="18" charset="0"/>
                <a:cs typeface="Times New Roman" panose="02020603050405020304" pitchFamily="18" charset="0"/>
              </a:rPr>
              <a:t>Apa</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ea typeface="Times New Roman" panose="02020603050405020304" pitchFamily="18" charset="0"/>
                <a:cs typeface="Times New Roman" panose="02020603050405020304" pitchFamily="18" charset="0"/>
              </a:rPr>
              <a:t>aspek-aspek</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ea typeface="Times New Roman" panose="02020603050405020304" pitchFamily="18" charset="0"/>
                <a:cs typeface="Times New Roman" panose="02020603050405020304" pitchFamily="18" charset="0"/>
              </a:rPr>
              <a:t>keimanan</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ea typeface="Times New Roman" panose="02020603050405020304" pitchFamily="18" charset="0"/>
                <a:cs typeface="Times New Roman" panose="02020603050405020304" pitchFamily="18" charset="0"/>
              </a:rPr>
              <a:t>itu</a:t>
            </a:r>
            <a:r>
              <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-------&gt;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Rukun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Iman</a:t>
            </a:r>
          </a:p>
          <a:p>
            <a:pPr algn="just">
              <a:lnSpc>
                <a:spcPct val="107000"/>
              </a:lnSpc>
              <a:spcAft>
                <a:spcPts val="800"/>
              </a:spcAft>
            </a:pP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Rukun</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Iman : </a:t>
            </a:r>
          </a:p>
          <a:p>
            <a:pPr marL="228600" indent="-228600" algn="just">
              <a:lnSpc>
                <a:spcPct val="107000"/>
              </a:lnSpc>
              <a:spcAft>
                <a:spcPts val="800"/>
              </a:spcAft>
              <a:buAutoNum type="arabicPeriod"/>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Iman </a:t>
            </a:r>
            <a:r>
              <a:rPr lang="en-US" sz="1600" dirty="0" err="1">
                <a:latin typeface="Times New Roman" panose="02020603050405020304" pitchFamily="18" charset="0"/>
                <a:ea typeface="Times New Roman" panose="02020603050405020304" pitchFamily="18" charset="0"/>
                <a:cs typeface="Times New Roman" panose="02020603050405020304" pitchFamily="18" charset="0"/>
              </a:rPr>
              <a:t>Kepada</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Allah SWT</a:t>
            </a:r>
          </a:p>
          <a:p>
            <a:pPr marL="228600" indent="-228600" algn="just">
              <a:lnSpc>
                <a:spcPct val="107000"/>
              </a:lnSpc>
              <a:spcAft>
                <a:spcPts val="800"/>
              </a:spcAft>
              <a:buAutoNum type="arabicPeriod"/>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Iman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Para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Malaikat</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Allah SWT</a:t>
            </a:r>
          </a:p>
          <a:p>
            <a:pPr marL="228600" indent="-228600" algn="just">
              <a:lnSpc>
                <a:spcPct val="107000"/>
              </a:lnSpc>
              <a:spcAft>
                <a:spcPts val="800"/>
              </a:spcAft>
              <a:buAutoNum type="arabicPeriod"/>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Iman </a:t>
            </a:r>
            <a:r>
              <a:rPr lang="en-US" sz="1600" dirty="0" err="1">
                <a:latin typeface="Times New Roman" panose="02020603050405020304" pitchFamily="18" charset="0"/>
                <a:ea typeface="Times New Roman" panose="02020603050405020304" pitchFamily="18" charset="0"/>
                <a:cs typeface="Times New Roman" panose="02020603050405020304" pitchFamily="18" charset="0"/>
              </a:rPr>
              <a:t>Kepada</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Kitab-kitab Allah SWT</a:t>
            </a:r>
          </a:p>
          <a:p>
            <a:pPr marL="228600" indent="-228600" algn="just">
              <a:lnSpc>
                <a:spcPct val="107000"/>
              </a:lnSpc>
              <a:spcAft>
                <a:spcPts val="800"/>
              </a:spcAft>
              <a:buAutoNum type="arabicPeriod"/>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Iman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Para Rasul Allah SWT</a:t>
            </a:r>
          </a:p>
          <a:p>
            <a:pPr marL="228600" indent="-228600" algn="just">
              <a:lnSpc>
                <a:spcPct val="107000"/>
              </a:lnSpc>
              <a:spcAft>
                <a:spcPts val="800"/>
              </a:spcAft>
              <a:buAutoNum type="arabicPeriod"/>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Iman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Hari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Kiamat</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/Hari Akhir</a:t>
            </a:r>
          </a:p>
          <a:p>
            <a:pPr marL="228600" indent="-228600" algn="just">
              <a:lnSpc>
                <a:spcPct val="107000"/>
              </a:lnSpc>
              <a:spcAft>
                <a:spcPts val="800"/>
              </a:spcAft>
              <a:buAutoNum type="arabicPeriod"/>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Iman </a:t>
            </a:r>
            <a:r>
              <a:rPr lang="en-US" sz="1600" dirty="0" err="1">
                <a:latin typeface="Times New Roman" panose="02020603050405020304" pitchFamily="18" charset="0"/>
                <a:ea typeface="Times New Roman" panose="02020603050405020304" pitchFamily="18" charset="0"/>
                <a:cs typeface="Times New Roman" panose="02020603050405020304" pitchFamily="18" charset="0"/>
              </a:rPr>
              <a:t>Kepada</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ea typeface="Times New Roman" panose="02020603050405020304" pitchFamily="18" charset="0"/>
                <a:cs typeface="Times New Roman" panose="02020603050405020304" pitchFamily="18" charset="0"/>
              </a:rPr>
              <a:t>Qadla</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dan </a:t>
            </a:r>
            <a:r>
              <a:rPr lang="en-US" sz="1600" dirty="0" err="1">
                <a:latin typeface="Times New Roman" panose="02020603050405020304" pitchFamily="18" charset="0"/>
                <a:ea typeface="Times New Roman" panose="02020603050405020304" pitchFamily="18" charset="0"/>
                <a:cs typeface="Times New Roman" panose="02020603050405020304" pitchFamily="18" charset="0"/>
              </a:rPr>
              <a:t>Qadar</a:t>
            </a:r>
            <a:endParaRPr lang="en-ID"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2695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Background Ppt Aesthetic HD Download Gratis">
            <a:extLst>
              <a:ext uri="{FF2B5EF4-FFF2-40B4-BE49-F238E27FC236}">
                <a16:creationId xmlns="" xmlns:a16="http://schemas.microsoft.com/office/drawing/2014/main" id="{FFD5389B-0F42-B48F-C8F5-FC3707F5B0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 xmlns:a16="http://schemas.microsoft.com/office/drawing/2014/main" id="{8ABC1D32-FCD9-38A9-B29B-53C4B102FDDE}"/>
              </a:ext>
            </a:extLst>
          </p:cNvPr>
          <p:cNvSpPr txBox="1"/>
          <p:nvPr/>
        </p:nvSpPr>
        <p:spPr>
          <a:xfrm>
            <a:off x="1509311" y="1384328"/>
            <a:ext cx="9044848" cy="4200509"/>
          </a:xfrm>
          <a:prstGeom prst="rect">
            <a:avLst/>
          </a:prstGeom>
          <a:noFill/>
        </p:spPr>
        <p:txBody>
          <a:bodyPr wrap="square">
            <a:spAutoFit/>
          </a:bodyPr>
          <a:lstStyle/>
          <a:p>
            <a:pPr algn="just"/>
            <a:r>
              <a:rPr lang="en-ID" sz="1600" b="1" dirty="0" err="1">
                <a:effectLst/>
                <a:latin typeface="Times New Roman" panose="02020603050405020304" pitchFamily="18" charset="0"/>
                <a:ea typeface="Times New Roman" panose="02020603050405020304" pitchFamily="18" charset="0"/>
                <a:cs typeface="Times New Roman" panose="02020603050405020304" pitchFamily="18" charset="0"/>
              </a:rPr>
              <a:t>Apa</a:t>
            </a:r>
            <a:r>
              <a:rPr lang="en-ID"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600" b="1" dirty="0" err="1">
                <a:effectLst/>
                <a:latin typeface="Times New Roman" panose="02020603050405020304" pitchFamily="18" charset="0"/>
                <a:ea typeface="Times New Roman" panose="02020603050405020304" pitchFamily="18" charset="0"/>
                <a:cs typeface="Times New Roman" panose="02020603050405020304" pitchFamily="18" charset="0"/>
              </a:rPr>
              <a:t>Indikator</a:t>
            </a:r>
            <a:r>
              <a:rPr lang="en-ID" sz="1600" b="1" dirty="0">
                <a:effectLst/>
                <a:latin typeface="Times New Roman" panose="02020603050405020304" pitchFamily="18" charset="0"/>
                <a:ea typeface="Times New Roman" panose="02020603050405020304" pitchFamily="18" charset="0"/>
                <a:cs typeface="Times New Roman" panose="02020603050405020304" pitchFamily="18" charset="0"/>
              </a:rPr>
              <a:t> Iman </a:t>
            </a:r>
            <a:r>
              <a:rPr lang="en-ID" sz="1600" b="1" dirty="0" err="1">
                <a:effectLst/>
                <a:latin typeface="Times New Roman" panose="02020603050405020304" pitchFamily="18" charset="0"/>
                <a:ea typeface="Times New Roman" panose="02020603050405020304" pitchFamily="18" charset="0"/>
                <a:cs typeface="Times New Roman" panose="02020603050405020304" pitchFamily="18" charset="0"/>
              </a:rPr>
              <a:t>itu</a:t>
            </a:r>
            <a:endParaRPr lang="en-ID" sz="11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(QS. al-</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Mukminun</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2-9)</a:t>
            </a:r>
            <a:endParaRPr lang="en-ID" sz="1100" dirty="0">
              <a:effectLst/>
              <a:latin typeface="Times New Roman" panose="02020603050405020304" pitchFamily="18" charset="0"/>
              <a:ea typeface="Times New Roman" panose="02020603050405020304" pitchFamily="18" charset="0"/>
            </a:endParaRPr>
          </a:p>
          <a:p>
            <a:pPr marL="540385" algn="just">
              <a:lnSpc>
                <a:spcPct val="107000"/>
              </a:lnSpc>
              <a:spcAft>
                <a:spcPts val="800"/>
              </a:spcAft>
            </a:pPr>
            <a:r>
              <a:rPr lang="ar-SA" sz="2000" dirty="0">
                <a:effectLst/>
                <a:latin typeface="Times New Roman" panose="02020603050405020304" pitchFamily="18" charset="0"/>
                <a:ea typeface="Times New Roman" panose="02020603050405020304" pitchFamily="18" charset="0"/>
                <a:cs typeface="Times New Roman" panose="02020603050405020304" pitchFamily="18" charset="0"/>
              </a:rPr>
              <a:t>قَدْ أَفْلَحَ الْمُؤْمِنُونَ {1} الَّذِينَ هُمْ فِي صَلَاتِهِمْ خَاشِعُونَ {2} وَالَّذِينَ هُمْ عَنِ اللَّغْوِ مُعْرِضُونَ {3} وَالَّذِينَ هُمْ لِلزَّكَاةِ فَاعِلُونَ {4} وَالَّذِينَ هُمْ لِفُرُوجِهِمْ حَافِظُونَ {5} إِلَّا عَلَى أَزْوَاجِهِمْ أوْ مَا مَلَكَتْ أَيْمَانُهُمْ فَإِنَّهُمْ غَيْرُ مَلُومِينَ {6} فَمَنِ ابْتَغَى وَرَاء ذَلِكَ فَأُوْلَئِكَ هُمُ الْعَادُونَ {7} وَالَّذِينَ هُمْ لِأَمَانَاتِهِمْ وَعَهْدِهِمْ رَاعُونَ {8} وَالَّذِينَ هُمْ عَلَى صَلَوَاتِهِمْ يُحَافِظُونَ {9}</a:t>
            </a:r>
            <a:endParaRPr lang="en-ID" sz="11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Orang yang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shalatnya</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khusyu</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1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Menghindari</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perkataan</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sia-sia</a:t>
            </a:r>
            <a:endParaRPr lang="en-ID" sz="11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Menunaikan</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zakat</a:t>
            </a:r>
            <a:endParaRPr lang="en-ID" sz="11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Menjaga</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kemaluannya</a:t>
            </a:r>
            <a:endParaRPr lang="en-ID" sz="11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Memelihara</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amanat</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janji</a:t>
            </a:r>
            <a:endParaRPr lang="en-ID" sz="11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Orang yang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senantiasa</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berdo'a</a:t>
            </a:r>
            <a:endParaRPr lang="en-ID"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87084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ackground Ppt Aesthetic HD Download Gratis">
            <a:extLst>
              <a:ext uri="{FF2B5EF4-FFF2-40B4-BE49-F238E27FC236}">
                <a16:creationId xmlns="" xmlns:a16="http://schemas.microsoft.com/office/drawing/2014/main" id="{7119DD18-7605-046E-02FC-CFDC58E700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832"/>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 xmlns:a16="http://schemas.microsoft.com/office/drawing/2014/main" id="{35DDFDC5-96FF-D937-5FCE-96F6F79F68C6}"/>
              </a:ext>
            </a:extLst>
          </p:cNvPr>
          <p:cNvSpPr txBox="1"/>
          <p:nvPr/>
        </p:nvSpPr>
        <p:spPr>
          <a:xfrm>
            <a:off x="1476260" y="1271125"/>
            <a:ext cx="9166034" cy="4617803"/>
          </a:xfrm>
          <a:prstGeom prst="rect">
            <a:avLst/>
          </a:prstGeom>
          <a:noFill/>
        </p:spPr>
        <p:txBody>
          <a:bodyPr wrap="square">
            <a:spAutoFit/>
          </a:bodyPr>
          <a:lstStyle/>
          <a:p>
            <a:pPr algn="just"/>
            <a:r>
              <a:rPr lang="en-ID" sz="2400" b="1" i="1" dirty="0" err="1">
                <a:effectLst/>
                <a:latin typeface="Times New Roman" panose="02020603050405020304" pitchFamily="18" charset="0"/>
                <a:ea typeface="Times New Roman" panose="02020603050405020304" pitchFamily="18" charset="0"/>
                <a:cs typeface="Times New Roman" panose="02020603050405020304" pitchFamily="18" charset="0"/>
              </a:rPr>
              <a:t>Apa</a:t>
            </a:r>
            <a:r>
              <a:rPr lang="en-ID" sz="24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400" b="1" i="1" dirty="0" err="1">
                <a:effectLst/>
                <a:latin typeface="Times New Roman" panose="02020603050405020304" pitchFamily="18" charset="0"/>
                <a:ea typeface="Times New Roman" panose="02020603050405020304" pitchFamily="18" charset="0"/>
                <a:cs typeface="Times New Roman" panose="02020603050405020304" pitchFamily="18" charset="0"/>
              </a:rPr>
              <a:t>indikasi</a:t>
            </a:r>
            <a:r>
              <a:rPr lang="en-ID" sz="24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400" b="1" i="1" dirty="0" err="1">
                <a:effectLst/>
                <a:latin typeface="Times New Roman" panose="02020603050405020304" pitchFamily="18" charset="0"/>
                <a:ea typeface="Times New Roman" panose="02020603050405020304" pitchFamily="18" charset="0"/>
                <a:cs typeface="Times New Roman" panose="02020603050405020304" pitchFamily="18" charset="0"/>
              </a:rPr>
              <a:t>Ketakwaan</a:t>
            </a:r>
            <a:r>
              <a:rPr lang="en-ID" sz="24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400" b="1" i="1" dirty="0" err="1">
                <a:effectLst/>
                <a:latin typeface="Times New Roman" panose="02020603050405020304" pitchFamily="18" charset="0"/>
                <a:ea typeface="Times New Roman" panose="02020603050405020304" pitchFamily="18" charset="0"/>
                <a:cs typeface="Times New Roman" panose="02020603050405020304" pitchFamily="18" charset="0"/>
              </a:rPr>
              <a:t>itu</a:t>
            </a:r>
            <a:r>
              <a:rPr lang="en-ID" sz="2400" b="1" i="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6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(QS. al-Baqarah: 177)</a:t>
            </a:r>
            <a:endParaRPr lang="en-ID" sz="16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ar-SA" sz="2400" dirty="0">
                <a:effectLst/>
                <a:latin typeface="Times New Roman" panose="02020603050405020304" pitchFamily="18" charset="0"/>
                <a:ea typeface="Times New Roman" panose="02020603050405020304" pitchFamily="18" charset="0"/>
                <a:cs typeface="Times New Roman" panose="02020603050405020304" pitchFamily="18" charset="0"/>
              </a:rPr>
              <a:t>لَّيْسَ الْبِرَّ أَن تُوَلُّواْ وُجُوهَكُمْ قِبَلَ الْمَشْرِقِ وَالْمَغْرِبِ وَلَـكِنَّ الْبِرَّ مَنْ آمَنَ بِاللّهِ وَالْيَوْمِ الآخِرِ وَالْمَلآئِكَةِ وَالْكِتَابِ وَالنَّبِيِّينَ وَآتَى الْمَالَ عَلَى حُبِّهِ ذَوِي الْقُرْبَى وَالْيَتَامَى وَالْمَسَاكِينَ وَابْنَ السَّبِيلِ وَالسَّآئِلِينَ وَفِي الرِّقَابِ وَأَقَامَ الصَّلاةَ وَآتَى الزَّكَاةَ وَالْمُوفُونَ بِعَهْدِهِمْ إِذَا عَاهَدُواْ وَالصَّابِرِينَ فِي الْبَأْسَاء والضَّرَّاء وَحِينَ الْبَأْسِ أُولَـئِكَ الَّذِينَ صَدَقُوا وَأُولَـئِكَ هُمُ الْمُتَّقُونَ {177}</a:t>
            </a:r>
            <a:endParaRPr lang="en-ID" sz="16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Percaya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Allah,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Malaikat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Kitab Allah, para Nabi, Hari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Kiamat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600" dirty="0">
              <a:effectLst/>
              <a:latin typeface="Times New Roman" panose="02020603050405020304" pitchFamily="18" charset="0"/>
              <a:ea typeface="Times New Roman" panose="02020603050405020304" pitchFamily="18" charset="0"/>
            </a:endParaRPr>
          </a:p>
          <a:p>
            <a:r>
              <a:rPr lang="en-US" sz="2400" dirty="0" err="1">
                <a:effectLst/>
                <a:latin typeface="Times New Roman" panose="02020603050405020304" pitchFamily="18" charset="0"/>
                <a:ea typeface="Times New Roman" panose="02020603050405020304" pitchFamily="18" charset="0"/>
              </a:rPr>
              <a:t>Menafkahkan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hartanya</a:t>
            </a:r>
            <a:r>
              <a:rPr lang="en-US" sz="2400" dirty="0">
                <a:effectLst/>
                <a:latin typeface="Times New Roman" panose="02020603050405020304" pitchFamily="18" charset="0"/>
                <a:ea typeface="Times New Roman" panose="02020603050405020304" pitchFamily="18" charset="0"/>
              </a:rPr>
              <a:t> demi </a:t>
            </a:r>
            <a:r>
              <a:rPr lang="en-US" sz="2400" dirty="0" err="1">
                <a:effectLst/>
                <a:latin typeface="Times New Roman" panose="02020603050405020304" pitchFamily="18" charset="0"/>
                <a:ea typeface="Times New Roman" panose="02020603050405020304" pitchFamily="18" charset="0"/>
              </a:rPr>
              <a:t>kepentingan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kerabat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anak</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yatim</a:t>
            </a:r>
            <a:r>
              <a:rPr lang="en-US" sz="2400" dirty="0">
                <a:effectLst/>
                <a:latin typeface="Times New Roman" panose="02020603050405020304" pitchFamily="18" charset="0"/>
                <a:ea typeface="Times New Roman" panose="02020603050405020304" pitchFamily="18" charset="0"/>
              </a:rPr>
              <a:t>, orang miskin, </a:t>
            </a:r>
            <a:r>
              <a:rPr lang="en-US" sz="2400" dirty="0" err="1">
                <a:effectLst/>
                <a:latin typeface="Times New Roman" panose="02020603050405020304" pitchFamily="18" charset="0"/>
                <a:ea typeface="Times New Roman" panose="02020603050405020304" pitchFamily="18" charset="0"/>
              </a:rPr>
              <a:t>musafir</a:t>
            </a:r>
            <a:r>
              <a:rPr lang="en-US" sz="2400" dirty="0">
                <a:effectLst/>
                <a:latin typeface="Times New Roman" panose="02020603050405020304" pitchFamily="18" charset="0"/>
                <a:ea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rPr>
              <a:t>kehabisan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bekal</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peminta-peminta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memerdekakan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budak</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Menegakkan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shalat</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menunaikan</a:t>
            </a:r>
            <a:r>
              <a:rPr lang="en-US" sz="2400" dirty="0">
                <a:effectLst/>
                <a:latin typeface="Times New Roman" panose="02020603050405020304" pitchFamily="18" charset="0"/>
                <a:ea typeface="Times New Roman" panose="02020603050405020304" pitchFamily="18" charset="0"/>
              </a:rPr>
              <a:t> zakat. </a:t>
            </a:r>
            <a:r>
              <a:rPr lang="en-US" sz="2400" dirty="0" err="1">
                <a:effectLst/>
                <a:latin typeface="Times New Roman" panose="02020603050405020304" pitchFamily="18" charset="0"/>
                <a:ea typeface="Times New Roman" panose="02020603050405020304" pitchFamily="18" charset="0"/>
              </a:rPr>
              <a:t>Menepati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janji</a:t>
            </a:r>
            <a:r>
              <a:rPr lang="en-US" sz="2400" dirty="0">
                <a:effectLst/>
                <a:latin typeface="Times New Roman" panose="02020603050405020304" pitchFamily="18" charset="0"/>
                <a:ea typeface="Times New Roman" panose="02020603050405020304" pitchFamily="18" charset="0"/>
              </a:rPr>
              <a:t>. Sabar </a:t>
            </a:r>
            <a:r>
              <a:rPr lang="en-US" sz="2400" dirty="0" err="1">
                <a:effectLst/>
                <a:latin typeface="Times New Roman" panose="02020603050405020304" pitchFamily="18" charset="0"/>
                <a:ea typeface="Times New Roman" panose="02020603050405020304" pitchFamily="18" charset="0"/>
              </a:rPr>
              <a:t>dalam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penderitaan</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perang</a:t>
            </a:r>
            <a:r>
              <a:rPr lang="en-US" sz="2400" dirty="0">
                <a:effectLst/>
                <a:latin typeface="Times New Roman" panose="02020603050405020304" pitchFamily="18" charset="0"/>
                <a:ea typeface="Times New Roman" panose="02020603050405020304" pitchFamily="18" charset="0"/>
              </a:rPr>
              <a:t>.</a:t>
            </a:r>
            <a:endParaRPr lang="en-ID" sz="2400" dirty="0"/>
          </a:p>
        </p:txBody>
      </p:sp>
    </p:spTree>
    <p:extLst>
      <p:ext uri="{BB962C8B-B14F-4D97-AF65-F5344CB8AC3E}">
        <p14:creationId xmlns:p14="http://schemas.microsoft.com/office/powerpoint/2010/main" val="2828352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esain powerpoint, Templat power point, Presentasi">
            <a:extLst>
              <a:ext uri="{FF2B5EF4-FFF2-40B4-BE49-F238E27FC236}">
                <a16:creationId xmlns="" xmlns:a16="http://schemas.microsoft.com/office/drawing/2014/main" id="{E002FCE5-4B88-E878-E7D6-1D91FBF405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 xmlns:a16="http://schemas.microsoft.com/office/drawing/2014/main" id="{89EC36A7-CBEC-ADA5-0DAD-C76F9DB7F0F2}"/>
              </a:ext>
            </a:extLst>
          </p:cNvPr>
          <p:cNvSpPr txBox="1"/>
          <p:nvPr/>
        </p:nvSpPr>
        <p:spPr>
          <a:xfrm>
            <a:off x="1410159" y="787698"/>
            <a:ext cx="9948231" cy="5849999"/>
          </a:xfrm>
          <a:prstGeom prst="rect">
            <a:avLst/>
          </a:prstGeom>
          <a:noFill/>
        </p:spPr>
        <p:txBody>
          <a:bodyPr wrap="square">
            <a:spAutoFit/>
          </a:bodyPr>
          <a:lstStyle/>
          <a:p>
            <a:pPr algn="just"/>
            <a:r>
              <a:rPr lang="en-ID" sz="1800" b="1" dirty="0" err="1">
                <a:effectLst/>
                <a:latin typeface="Times New Roman" panose="02020603050405020304" pitchFamily="18" charset="0"/>
                <a:ea typeface="Times New Roman" panose="02020603050405020304" pitchFamily="18" charset="0"/>
                <a:cs typeface="Times New Roman" panose="02020603050405020304" pitchFamily="18" charset="0"/>
              </a:rPr>
              <a:t>Apkah</a:t>
            </a:r>
            <a:r>
              <a:rPr lang="en-ID"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1" dirty="0" err="1">
                <a:effectLst/>
                <a:latin typeface="Times New Roman" panose="02020603050405020304" pitchFamily="18" charset="0"/>
                <a:ea typeface="Times New Roman" panose="02020603050405020304" pitchFamily="18" charset="0"/>
                <a:cs typeface="Times New Roman" panose="02020603050405020304" pitchFamily="18" charset="0"/>
              </a:rPr>
              <a:t>implementasi</a:t>
            </a:r>
            <a:r>
              <a:rPr lang="en-ID"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1"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ID"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1" dirty="0" err="1">
                <a:effectLst/>
                <a:latin typeface="Times New Roman" panose="02020603050405020304" pitchFamily="18" charset="0"/>
                <a:ea typeface="Times New Roman" panose="02020603050405020304" pitchFamily="18" charset="0"/>
                <a:cs typeface="Times New Roman" panose="02020603050405020304" pitchFamily="18" charset="0"/>
              </a:rPr>
              <a:t>iman</a:t>
            </a:r>
            <a:r>
              <a:rPr lang="en-ID" sz="1800" b="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ID" sz="1800" b="1" dirty="0" err="1">
                <a:effectLst/>
                <a:latin typeface="Times New Roman" panose="02020603050405020304" pitchFamily="18" charset="0"/>
                <a:ea typeface="Times New Roman" panose="02020603050405020304" pitchFamily="18" charset="0"/>
                <a:cs typeface="Times New Roman" panose="02020603050405020304" pitchFamily="18" charset="0"/>
              </a:rPr>
              <a:t>takwa</a:t>
            </a:r>
            <a:r>
              <a:rPr lang="en-ID"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1"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1" dirty="0" err="1">
                <a:effectLst/>
                <a:latin typeface="Times New Roman" panose="02020603050405020304" pitchFamily="18" charset="0"/>
                <a:ea typeface="Times New Roman" panose="02020603050405020304" pitchFamily="18" charset="0"/>
                <a:cs typeface="Times New Roman" panose="02020603050405020304" pitchFamily="18" charset="0"/>
              </a:rPr>
              <a:t>kehidupan</a:t>
            </a:r>
            <a:r>
              <a:rPr lang="en-ID"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1800" b="1" dirty="0" err="1">
                <a:effectLst/>
                <a:latin typeface="Times New Roman" panose="02020603050405020304" pitchFamily="18" charset="0"/>
                <a:ea typeface="Times New Roman" panose="02020603050405020304" pitchFamily="18" charset="0"/>
                <a:cs typeface="Times New Roman" panose="02020603050405020304" pitchFamily="18" charset="0"/>
              </a:rPr>
              <a:t>manusia</a:t>
            </a:r>
            <a:r>
              <a:rPr lang="en-ID"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2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Melepaskan</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belenggu</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kekuasaan</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benda</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dunia (al-</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Fatihah</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1-7)</a:t>
            </a:r>
            <a:endParaRPr lang="en-ID" sz="1200" b="1" i="1"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Menanamkan</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semangat</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berani</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menghadapi</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maut</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(an-Nisa`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78):</a:t>
            </a:r>
            <a:endParaRPr lang="en-ID" sz="1200" b="1" i="1"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ar-SA" sz="3200" dirty="0">
                <a:effectLst/>
                <a:latin typeface="Times New Roman" panose="02020603050405020304" pitchFamily="18" charset="0"/>
                <a:ea typeface="Times New Roman" panose="02020603050405020304" pitchFamily="18" charset="0"/>
                <a:cs typeface="Times New Roman" panose="02020603050405020304" pitchFamily="18" charset="0"/>
              </a:rPr>
              <a:t>أَيْنَمَا تَكُونُواْ يُدْرِككُّمُ الْمَوْتُ وَلَوْ كُنتُمْ فِي بُرُوجٍ مُّشَيَّدَ </a:t>
            </a:r>
            <a:endParaRPr lang="en-ID" sz="12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"Di mana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saja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kamu</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berada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kematian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akan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mendapatkan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kamu</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kendatipun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kamu</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benteng</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tinggi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kokoh</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2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Menanamkan</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sifat</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"self help"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hidup</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(Hud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6):</a:t>
            </a:r>
            <a:endParaRPr lang="en-ID" sz="1200" b="1" i="1"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ar-SA" sz="2000" dirty="0">
                <a:effectLst/>
                <a:latin typeface="Times New Roman" panose="02020603050405020304" pitchFamily="18" charset="0"/>
                <a:ea typeface="Times New Roman" panose="02020603050405020304" pitchFamily="18" charset="0"/>
                <a:cs typeface="Times New Roman" panose="02020603050405020304" pitchFamily="18" charset="0"/>
              </a:rPr>
              <a:t>وَمَا مِن دَآبَّةٍ فِي الأَرْضِ إِلاَّ عَلَى اللّهِ رِزْقُهَا وَيَعْلَمُ مُسْتَقَرَّهَا وَمُسْتَوْدَعَهَا كُلٌّ فِي كِتَابٍ مُّبِينٍ </a:t>
            </a:r>
            <a:endParaRPr lang="en-ID" sz="12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tidak</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ada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binatang</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melatapun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bumi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melainkan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Allahlah</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memberi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rizkinya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dan Dia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mengetahui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tempat</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berdiam</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binatang</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tempat</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penyimpanannya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semuanya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tertulis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kitab yang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nyata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lauh</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mahfudh</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2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Memberikan</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ketentreaman</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jiwa</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ar-Ra`du</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28):</a:t>
            </a:r>
            <a:endParaRPr lang="en-ID" sz="1200" b="1" i="1"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ar-SA" sz="2800" dirty="0">
                <a:effectLst/>
                <a:latin typeface="Times New Roman" panose="02020603050405020304" pitchFamily="18" charset="0"/>
                <a:ea typeface="Times New Roman" panose="02020603050405020304" pitchFamily="18" charset="0"/>
                <a:cs typeface="Times New Roman" panose="02020603050405020304" pitchFamily="18" charset="0"/>
              </a:rPr>
              <a:t>الَّذِينَ آمَنُواْ وَتَطْمَئِنُّ قُلُوبُهُم بِذِكْرِ اللّهِ أَلاَ بِذِكْرِ اللّهِ تَطْمَئِنُّ الْقُلُوبُ</a:t>
            </a:r>
            <a:endParaRPr lang="en-ID" sz="12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yaitu</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orang-orang yang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beriman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hati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mereka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menjadi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tenteram</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mengingat</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Allah.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ingatlah</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hanya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mengingat</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Allah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hati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menjadi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tenteram</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4529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esain powerpoint, Templat power point, Presentasi">
            <a:extLst>
              <a:ext uri="{FF2B5EF4-FFF2-40B4-BE49-F238E27FC236}">
                <a16:creationId xmlns="" xmlns:a16="http://schemas.microsoft.com/office/drawing/2014/main" id="{54E59C89-C0C8-8787-A067-FFF5E45484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 xmlns:a16="http://schemas.microsoft.com/office/drawing/2014/main" id="{5AB6A438-59DE-53C8-D2E3-679F90F84DC7}"/>
              </a:ext>
            </a:extLst>
          </p:cNvPr>
          <p:cNvSpPr txBox="1"/>
          <p:nvPr/>
        </p:nvSpPr>
        <p:spPr>
          <a:xfrm>
            <a:off x="1375272" y="914060"/>
            <a:ext cx="10335658" cy="6038704"/>
          </a:xfrm>
          <a:prstGeom prst="rect">
            <a:avLst/>
          </a:prstGeom>
          <a:noFill/>
        </p:spPr>
        <p:txBody>
          <a:bodyPr wrap="square">
            <a:spAutoFit/>
          </a:bodyPr>
          <a:lstStyle/>
          <a:p>
            <a:pPr algn="just">
              <a:lnSpc>
                <a:spcPct val="107000"/>
              </a:lnSpc>
              <a:spcAft>
                <a:spcPts val="800"/>
              </a:spcAft>
            </a:pP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Mewujudkan</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kehidupan</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baik</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(an-</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Nahl</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97):</a:t>
            </a:r>
            <a:endParaRPr lang="en-ID" sz="1400" b="1" i="1"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ar-SA" sz="2400" dirty="0">
                <a:effectLst/>
                <a:latin typeface="Times New Roman" panose="02020603050405020304" pitchFamily="18" charset="0"/>
                <a:ea typeface="Times New Roman" panose="02020603050405020304" pitchFamily="18" charset="0"/>
                <a:cs typeface="Times New Roman" panose="02020603050405020304" pitchFamily="18" charset="0"/>
              </a:rPr>
              <a:t>مَنْ عَمِلَ صَالِحاً مِّن ذَكَرٍ أَوْ أُنثَى وَهُوَ مُؤْمِنٌ فَلَنُحْيِيَنَّهُ حَيَاةً طَيِّبَةً وَلَنَجْزِيَنَّهُمْ أَجْرَهُم بِأَحْسَنِ مَا كَانُواْ يَعْمَلُونَ </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Barangsiapa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mengerjakan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amal</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saleh</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baik</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laki-laki</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maupun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perempuan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keadaan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beriman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maka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sesungguhnya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Kami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berikan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kepadanya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kehidupan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baik</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sesungguhnyakami</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beri</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balasan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mereka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pahala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baik</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mereka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kerjakan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6. </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Melahirkan</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sikap</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ihlas</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konsekuen</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(al-</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an`am</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2000" b="1" i="1" dirty="0">
                <a:effectLst/>
                <a:latin typeface="Times New Roman" panose="02020603050405020304" pitchFamily="18" charset="0"/>
                <a:ea typeface="Times New Roman" panose="02020603050405020304" pitchFamily="18" charset="0"/>
                <a:cs typeface="Times New Roman" panose="02020603050405020304" pitchFamily="18" charset="0"/>
              </a:rPr>
              <a:t> 162):</a:t>
            </a:r>
            <a:endParaRPr lang="en-ID" sz="1400" b="1" i="1"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ar-SA" sz="2400" dirty="0">
                <a:effectLst/>
                <a:latin typeface="Times New Roman" panose="02020603050405020304" pitchFamily="18" charset="0"/>
                <a:ea typeface="Times New Roman" panose="02020603050405020304" pitchFamily="18" charset="0"/>
                <a:cs typeface="Times New Roman" panose="02020603050405020304" pitchFamily="18" charset="0"/>
              </a:rPr>
              <a:t>قُلْ إِنَّ صَلاَتِي وَنُسُكِي وَمَحْيَايَ وَمَمَاتِي لِلّهِ رَبِّ الْعَالَمِينَ</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Katakanlah</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sesungguhnya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shalatku</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ibadahku</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hidup</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matiku</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hanyalah</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Allah,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semesta</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0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r>
              <a:rPr lang="en-GB" sz="20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7000"/>
              </a:lnSpc>
              <a:spcAft>
                <a:spcPts val="800"/>
              </a:spcAft>
            </a:pP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7.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Memberikan</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keberuntungan</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(al-Baqarah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5):</a:t>
            </a:r>
            <a:endParaRPr lang="en-ID" sz="1800" b="1" i="1"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ar-SA" sz="2400" dirty="0">
                <a:effectLst/>
                <a:latin typeface="Times New Roman" panose="02020603050405020304" pitchFamily="18" charset="0"/>
                <a:ea typeface="Times New Roman" panose="02020603050405020304" pitchFamily="18" charset="0"/>
                <a:cs typeface="Times New Roman" panose="02020603050405020304" pitchFamily="18" charset="0"/>
              </a:rPr>
              <a:t>أُوْلَـئِكَ عَلَى هُدًى مِّن رَّبِّهِمْ وَأُوْلَـئِكَ هُمُ الْمُفْلِحُون</a:t>
            </a: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Mereka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itulah</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orang yang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tetap</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mendapat</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petunjuk</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mereka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merekalah</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orang-orang yang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beruntung</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endParaRPr lang="en-ID"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16525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7757B87D-1B2C-5055-C627-2587DC26D456}"/>
              </a:ext>
            </a:extLst>
          </p:cNvPr>
          <p:cNvSpPr txBox="1"/>
          <p:nvPr/>
        </p:nvSpPr>
        <p:spPr>
          <a:xfrm>
            <a:off x="226195" y="2236272"/>
            <a:ext cx="11267439" cy="584775"/>
          </a:xfrm>
          <a:prstGeom prst="rect">
            <a:avLst/>
          </a:prstGeom>
          <a:noFill/>
        </p:spPr>
        <p:txBody>
          <a:bodyPr wrap="square" rtlCol="0">
            <a:spAutoFit/>
          </a:bodyPr>
          <a:lstStyle/>
          <a:p>
            <a:pPr algn="ctr"/>
            <a:r>
              <a:rPr lang="en-US" sz="3200" b="1" dirty="0" err="1"/>
              <a:t>Selesai</a:t>
            </a:r>
            <a:r>
              <a:rPr lang="en-US" sz="3200" b="1" dirty="0"/>
              <a:t>…</a:t>
            </a:r>
            <a:endParaRPr lang="en-ID" sz="3200" b="1" dirty="0"/>
          </a:p>
        </p:txBody>
      </p:sp>
      <p:pic>
        <p:nvPicPr>
          <p:cNvPr id="4098" name="Picture 2" descr="Detail Download Template Powerpoint Aesthetic Koleksi Nomer 6">
            <a:extLst>
              <a:ext uri="{FF2B5EF4-FFF2-40B4-BE49-F238E27FC236}">
                <a16:creationId xmlns="" xmlns:a16="http://schemas.microsoft.com/office/drawing/2014/main" id="{63E569DB-B29C-279E-5D49-F78A868A67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218352"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 xmlns:a16="http://schemas.microsoft.com/office/drawing/2014/main" id="{A96E76EC-8713-8A1F-D1CE-3B930F52414D}"/>
              </a:ext>
            </a:extLst>
          </p:cNvPr>
          <p:cNvSpPr/>
          <p:nvPr/>
        </p:nvSpPr>
        <p:spPr>
          <a:xfrm>
            <a:off x="2857038" y="3151911"/>
            <a:ext cx="7840340" cy="923330"/>
          </a:xfrm>
          <a:prstGeom prst="rect">
            <a:avLst/>
          </a:prstGeom>
          <a:noFill/>
        </p:spPr>
        <p:txBody>
          <a:bodyPr wrap="square" lIns="91440" tIns="45720" rIns="91440" bIns="45720">
            <a:spAutoFit/>
          </a:bodyPr>
          <a:lstStyle/>
          <a:p>
            <a:pPr algn="ctr"/>
            <a:r>
              <a:rPr lang="en-US" sz="5400" b="1" cap="none" spc="0"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 </a:t>
            </a:r>
            <a:r>
              <a:rPr lang="en-US" sz="5400" b="1" cap="none" spc="0" dirty="0" err="1">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Sekian</a:t>
            </a:r>
            <a:r>
              <a:rPr lang="en-US" sz="5400" b="1" cap="none" spc="0"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 </a:t>
            </a:r>
            <a:r>
              <a:rPr lang="en-US" sz="5400" b="1"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&amp; </a:t>
            </a:r>
            <a:r>
              <a:rPr lang="en-US" sz="5400" b="1" cap="none" spc="0" dirty="0" err="1">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Terimakasih</a:t>
            </a:r>
            <a:r>
              <a:rPr lang="en-US" sz="5400" b="1"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 </a:t>
            </a:r>
            <a:endParaRPr lang="en-US" sz="5400" b="1" cap="none" spc="0"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endParaRPr>
          </a:p>
        </p:txBody>
      </p:sp>
      <p:pic>
        <p:nvPicPr>
          <p:cNvPr id="4" name="Picture 3" descr="What is Rabbana Atina Fid Dunya Full Dua?">
            <a:extLst>
              <a:ext uri="{FF2B5EF4-FFF2-40B4-BE49-F238E27FC236}">
                <a16:creationId xmlns="" xmlns:a16="http://schemas.microsoft.com/office/drawing/2014/main" id="{ACEDC17B-EE01-FBD2-3393-F1AAF1A72CF4}"/>
              </a:ext>
            </a:extLst>
          </p:cNvPr>
          <p:cNvPicPr>
            <a:picLocks noChangeAspect="1"/>
          </p:cNvPicPr>
          <p:nvPr/>
        </p:nvPicPr>
        <p:blipFill rotWithShape="1">
          <a:blip r:embed="rId3">
            <a:extLst>
              <a:ext uri="{28A0092B-C50C-407E-A947-70E740481C1C}">
                <a14:useLocalDpi xmlns:a14="http://schemas.microsoft.com/office/drawing/2010/main" val="0"/>
              </a:ext>
            </a:extLst>
          </a:blip>
          <a:srcRect l="7802"/>
          <a:stretch/>
        </p:blipFill>
        <p:spPr bwMode="auto">
          <a:xfrm>
            <a:off x="2857038" y="1327327"/>
            <a:ext cx="7304183" cy="806216"/>
          </a:xfrm>
          <a:prstGeom prst="rect">
            <a:avLst/>
          </a:prstGeom>
          <a:noFill/>
          <a:ln>
            <a:noFill/>
          </a:ln>
          <a:extLst>
            <a:ext uri="{53640926-AAD7-44D8-BBD7-CCE9431645EC}">
              <a14:shadowObscured xmlns:a14="http://schemas.microsoft.com/office/drawing/2010/main"/>
            </a:ext>
          </a:extLst>
        </p:spPr>
      </p:pic>
      <p:pic>
        <p:nvPicPr>
          <p:cNvPr id="5" name="Picture 4" descr="Goresan Pena Arab Alhamdulillah Hirobbil Alamin Yang Benar Dan Artinya –  Blog Ilmu Pengetahuan">
            <a:extLst>
              <a:ext uri="{FF2B5EF4-FFF2-40B4-BE49-F238E27FC236}">
                <a16:creationId xmlns="" xmlns:a16="http://schemas.microsoft.com/office/drawing/2014/main" id="{CD377B61-482F-7107-9622-F7E2C61F7D3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2468" t="30846" r="11085" b="39926"/>
          <a:stretch/>
        </p:blipFill>
        <p:spPr bwMode="auto">
          <a:xfrm>
            <a:off x="6492608" y="2050569"/>
            <a:ext cx="3299550" cy="382318"/>
          </a:xfrm>
          <a:prstGeom prst="rect">
            <a:avLst/>
          </a:prstGeom>
          <a:noFill/>
          <a:ln>
            <a:noFill/>
          </a:ln>
          <a:extLst>
            <a:ext uri="{53640926-AAD7-44D8-BBD7-CCE9431645EC}">
              <a14:shadowObscured xmlns:a14="http://schemas.microsoft.com/office/drawing/2010/main"/>
            </a:ext>
          </a:extLst>
        </p:spPr>
      </p:pic>
      <p:pic>
        <p:nvPicPr>
          <p:cNvPr id="6" name="Picture 5" descr="Tulisan Arab Sholawat Nabi Allahumma Sholli Plus Arti">
            <a:extLst>
              <a:ext uri="{FF2B5EF4-FFF2-40B4-BE49-F238E27FC236}">
                <a16:creationId xmlns="" xmlns:a16="http://schemas.microsoft.com/office/drawing/2014/main" id="{40115C3B-66EA-BBB1-1F40-8ACF45638D5A}"/>
              </a:ext>
            </a:extLst>
          </p:cNvPr>
          <p:cNvPicPr>
            <a:picLocks noChangeAspect="1"/>
          </p:cNvPicPr>
          <p:nvPr/>
        </p:nvPicPr>
        <p:blipFill rotWithShape="1">
          <a:blip r:embed="rId5">
            <a:extLst>
              <a:ext uri="{28A0092B-C50C-407E-A947-70E740481C1C}">
                <a14:useLocalDpi xmlns:a14="http://schemas.microsoft.com/office/drawing/2010/main" val="0"/>
              </a:ext>
            </a:extLst>
          </a:blip>
          <a:srcRect l="11000" t="32614" r="10910" b="44806"/>
          <a:stretch/>
        </p:blipFill>
        <p:spPr bwMode="auto">
          <a:xfrm>
            <a:off x="3066149" y="2037438"/>
            <a:ext cx="3356684" cy="484910"/>
          </a:xfrm>
          <a:prstGeom prst="rect">
            <a:avLst/>
          </a:prstGeom>
          <a:noFill/>
          <a:ln>
            <a:noFill/>
          </a:ln>
          <a:extLst>
            <a:ext uri="{53640926-AAD7-44D8-BBD7-CCE9431645EC}">
              <a14:shadowObscured xmlns:a14="http://schemas.microsoft.com/office/drawing/2010/main"/>
            </a:ext>
          </a:extLst>
        </p:spPr>
      </p:pic>
      <p:pic>
        <p:nvPicPr>
          <p:cNvPr id="7" name="Picture 4" descr="Arti Assalamualaikum Warahmatullahi Wabarakatuh, Begini Hukum dan Adabnya">
            <a:extLst>
              <a:ext uri="{FF2B5EF4-FFF2-40B4-BE49-F238E27FC236}">
                <a16:creationId xmlns="" xmlns:a16="http://schemas.microsoft.com/office/drawing/2014/main" id="{90BC2A70-2C40-142C-C158-86E9A154E78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3350" y="2502943"/>
            <a:ext cx="3966394" cy="646302"/>
          </a:xfrm>
          <a:prstGeom prst="rect">
            <a:avLst/>
          </a:prstGeom>
          <a:solidFill>
            <a:schemeClr val="bg1"/>
          </a:solidFill>
          <a:ln>
            <a:solidFill>
              <a:schemeClr val="bg1"/>
            </a:solidFill>
          </a:ln>
        </p:spPr>
      </p:pic>
    </p:spTree>
    <p:extLst>
      <p:ext uri="{BB962C8B-B14F-4D97-AF65-F5344CB8AC3E}">
        <p14:creationId xmlns:p14="http://schemas.microsoft.com/office/powerpoint/2010/main" val="1419973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Ppt Background Aesthetic">
            <a:extLst>
              <a:ext uri="{FF2B5EF4-FFF2-40B4-BE49-F238E27FC236}">
                <a16:creationId xmlns="" xmlns:a16="http://schemas.microsoft.com/office/drawing/2014/main" id="{F1BF0160-8959-8D4A-41D0-AF0EEFB726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1" y="5891"/>
            <a:ext cx="12192000" cy="68532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 xmlns:a16="http://schemas.microsoft.com/office/drawing/2014/main" id="{EC3E25AC-0457-C168-E25E-F592B47CEE4A}"/>
              </a:ext>
            </a:extLst>
          </p:cNvPr>
          <p:cNvSpPr txBox="1"/>
          <p:nvPr/>
        </p:nvSpPr>
        <p:spPr>
          <a:xfrm>
            <a:off x="681391" y="515900"/>
            <a:ext cx="10954349" cy="2862322"/>
          </a:xfrm>
          <a:prstGeom prst="rect">
            <a:avLst/>
          </a:prstGeom>
          <a:noFill/>
        </p:spPr>
        <p:txBody>
          <a:bodyPr wrap="square">
            <a:spAutoFit/>
          </a:bodyPr>
          <a:lstStyle/>
          <a:p>
            <a:pPr marL="514350" indent="-514350" algn="just">
              <a:buAutoNum type="alphaUcPeriod"/>
            </a:pPr>
            <a:r>
              <a:rPr lang="en-US" sz="2000" b="1" dirty="0" err="1">
                <a:solidFill>
                  <a:srgbClr val="002060"/>
                </a:solidFill>
                <a:effectLst/>
                <a:latin typeface="Times New Roman" panose="02020603050405020304" pitchFamily="18" charset="0"/>
                <a:ea typeface="Times New Roman" panose="02020603050405020304" pitchFamily="18" charset="0"/>
              </a:rPr>
              <a:t>Pengertian</a:t>
            </a:r>
            <a:r>
              <a:rPr lang="en-US" sz="2000" b="1" dirty="0">
                <a:solidFill>
                  <a:srgbClr val="002060"/>
                </a:solidFill>
                <a:effectLst/>
                <a:latin typeface="Times New Roman" panose="02020603050405020304" pitchFamily="18" charset="0"/>
                <a:ea typeface="Times New Roman" panose="02020603050405020304" pitchFamily="18" charset="0"/>
              </a:rPr>
              <a:t> </a:t>
            </a:r>
            <a:r>
              <a:rPr lang="en-US" sz="2000" b="1" dirty="0" err="1">
                <a:solidFill>
                  <a:srgbClr val="002060"/>
                </a:solidFill>
                <a:effectLst/>
                <a:latin typeface="Times New Roman" panose="02020603050405020304" pitchFamily="18" charset="0"/>
                <a:ea typeface="Times New Roman" panose="02020603050405020304" pitchFamily="18" charset="0"/>
              </a:rPr>
              <a:t>Filsafat</a:t>
            </a:r>
            <a:r>
              <a:rPr lang="en-US" sz="2000" b="1" dirty="0">
                <a:solidFill>
                  <a:srgbClr val="002060"/>
                </a:solidFill>
                <a:effectLst/>
                <a:latin typeface="Times New Roman" panose="02020603050405020304" pitchFamily="18" charset="0"/>
                <a:ea typeface="Times New Roman" panose="02020603050405020304" pitchFamily="18" charset="0"/>
              </a:rPr>
              <a:t> </a:t>
            </a:r>
          </a:p>
          <a:p>
            <a:pPr algn="just"/>
            <a:r>
              <a:rPr lang="en-US" sz="2000" dirty="0" err="1">
                <a:solidFill>
                  <a:srgbClr val="002060"/>
                </a:solidFill>
                <a:effectLst/>
                <a:latin typeface="Times New Roman" panose="02020603050405020304" pitchFamily="18" charset="0"/>
                <a:ea typeface="Times New Roman" panose="02020603050405020304" pitchFamily="18" charset="0"/>
              </a:rPr>
              <a:t>Filsafat</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adalah</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pengetahuan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tentang</a:t>
            </a:r>
            <a:r>
              <a:rPr lang="en-US" sz="2000" dirty="0">
                <a:solidFill>
                  <a:srgbClr val="002060"/>
                </a:solidFill>
                <a:effectLst/>
                <a:latin typeface="Times New Roman" panose="02020603050405020304" pitchFamily="18" charset="0"/>
                <a:ea typeface="Times New Roman" panose="02020603050405020304" pitchFamily="18" charset="0"/>
              </a:rPr>
              <a:t> yang </a:t>
            </a:r>
            <a:r>
              <a:rPr lang="en-US" sz="2000" dirty="0" err="1">
                <a:solidFill>
                  <a:srgbClr val="002060"/>
                </a:solidFill>
                <a:effectLst/>
                <a:latin typeface="Times New Roman" panose="02020603050405020304" pitchFamily="18" charset="0"/>
                <a:ea typeface="Times New Roman" panose="02020603050405020304" pitchFamily="18" charset="0"/>
              </a:rPr>
              <a:t>benar</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knowkedge</a:t>
            </a:r>
            <a:r>
              <a:rPr lang="en-US" sz="2000" dirty="0">
                <a:solidFill>
                  <a:srgbClr val="002060"/>
                </a:solidFill>
                <a:effectLst/>
                <a:latin typeface="Times New Roman" panose="02020603050405020304" pitchFamily="18" charset="0"/>
                <a:ea typeface="Times New Roman" panose="02020603050405020304" pitchFamily="18" charset="0"/>
              </a:rPr>
              <a:t> of truth) </a:t>
            </a:r>
            <a:r>
              <a:rPr lang="en-US" sz="2000" dirty="0" err="1">
                <a:solidFill>
                  <a:srgbClr val="002060"/>
                </a:solidFill>
                <a:effectLst/>
                <a:latin typeface="Times New Roman" panose="02020603050405020304" pitchFamily="18" charset="0"/>
                <a:ea typeface="Times New Roman" panose="02020603050405020304" pitchFamily="18" charset="0"/>
              </a:rPr>
              <a:t>yaitu</a:t>
            </a:r>
            <a:r>
              <a:rPr lang="en-US" sz="2000" dirty="0">
                <a:solidFill>
                  <a:srgbClr val="002060"/>
                </a:solidFill>
                <a:effectLst/>
                <a:latin typeface="Times New Roman" panose="02020603050405020304" pitchFamily="18" charset="0"/>
                <a:ea typeface="Times New Roman" panose="02020603050405020304" pitchFamily="18" charset="0"/>
              </a:rPr>
              <a:t> “Usaha </a:t>
            </a:r>
            <a:r>
              <a:rPr lang="en-US" sz="2000" dirty="0" err="1">
                <a:solidFill>
                  <a:srgbClr val="002060"/>
                </a:solidFill>
                <a:effectLst/>
                <a:latin typeface="Times New Roman" panose="02020603050405020304" pitchFamily="18" charset="0"/>
                <a:ea typeface="Times New Roman" panose="02020603050405020304" pitchFamily="18" charset="0"/>
              </a:rPr>
              <a:t>menemukan</a:t>
            </a:r>
            <a:r>
              <a:rPr lang="en-US" sz="2000" dirty="0">
                <a:solidFill>
                  <a:srgbClr val="002060"/>
                </a:solidFill>
                <a:effectLst/>
                <a:latin typeface="Times New Roman" panose="02020603050405020304" pitchFamily="18" charset="0"/>
                <a:ea typeface="Times New Roman" panose="02020603050405020304" pitchFamily="18" charset="0"/>
              </a:rPr>
              <a:t> dan </a:t>
            </a:r>
            <a:r>
              <a:rPr lang="en-US" sz="2000" dirty="0" err="1">
                <a:solidFill>
                  <a:srgbClr val="002060"/>
                </a:solidFill>
                <a:effectLst/>
                <a:latin typeface="Times New Roman" panose="02020603050405020304" pitchFamily="18" charset="0"/>
                <a:ea typeface="Times New Roman" panose="02020603050405020304" pitchFamily="18" charset="0"/>
              </a:rPr>
              <a:t>menggali</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kebenaran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secara</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radikal</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dengan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menggunakan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sarana</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akal</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menerangkan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sesuatu</a:t>
            </a:r>
            <a:r>
              <a:rPr lang="en-US" sz="2000" dirty="0">
                <a:solidFill>
                  <a:srgbClr val="002060"/>
                </a:solidFill>
                <a:effectLst/>
                <a:latin typeface="Times New Roman" panose="02020603050405020304" pitchFamily="18" charset="0"/>
                <a:ea typeface="Times New Roman" panose="02020603050405020304" pitchFamily="18" charset="0"/>
              </a:rPr>
              <a:t> yang </a:t>
            </a:r>
            <a:r>
              <a:rPr lang="en-US" sz="2000" dirty="0" err="1">
                <a:solidFill>
                  <a:srgbClr val="002060"/>
                </a:solidFill>
                <a:effectLst/>
                <a:latin typeface="Times New Roman" panose="02020603050405020304" pitchFamily="18" charset="0"/>
                <a:ea typeface="Times New Roman" panose="02020603050405020304" pitchFamily="18" charset="0"/>
              </a:rPr>
              <a:t>benar</a:t>
            </a:r>
            <a:r>
              <a:rPr lang="en-US" sz="2000" dirty="0">
                <a:solidFill>
                  <a:srgbClr val="002060"/>
                </a:solidFill>
                <a:effectLst/>
                <a:latin typeface="Times New Roman" panose="02020603050405020304" pitchFamily="18" charset="0"/>
                <a:ea typeface="Times New Roman" panose="02020603050405020304" pitchFamily="18" charset="0"/>
              </a:rPr>
              <a:t> dan </a:t>
            </a:r>
            <a:r>
              <a:rPr lang="en-US" sz="2000" dirty="0" err="1">
                <a:solidFill>
                  <a:srgbClr val="002060"/>
                </a:solidFill>
                <a:effectLst/>
                <a:latin typeface="Times New Roman" panose="02020603050405020304" pitchFamily="18" charset="0"/>
                <a:ea typeface="Times New Roman" panose="02020603050405020304" pitchFamily="18" charset="0"/>
              </a:rPr>
              <a:t>indah</a:t>
            </a:r>
            <a:r>
              <a:rPr lang="en-US" sz="2000" dirty="0">
                <a:solidFill>
                  <a:srgbClr val="002060"/>
                </a:solidFill>
                <a:effectLst/>
                <a:latin typeface="Times New Roman" panose="02020603050405020304" pitchFamily="18" charset="0"/>
                <a:ea typeface="Times New Roman" panose="02020603050405020304" pitchFamily="18" charset="0"/>
              </a:rPr>
              <a:t>. </a:t>
            </a:r>
          </a:p>
          <a:p>
            <a:pPr algn="just"/>
            <a:endParaRPr lang="en-US" sz="2000" dirty="0">
              <a:solidFill>
                <a:srgbClr val="002060"/>
              </a:solidFill>
              <a:latin typeface="Times New Roman" panose="02020603050405020304" pitchFamily="18" charset="0"/>
              <a:ea typeface="Times New Roman" panose="02020603050405020304" pitchFamily="18" charset="0"/>
            </a:endParaRPr>
          </a:p>
          <a:p>
            <a:pPr algn="just"/>
            <a:r>
              <a:rPr lang="en-US" sz="2000" dirty="0" err="1">
                <a:solidFill>
                  <a:srgbClr val="002060"/>
                </a:solidFill>
                <a:effectLst/>
                <a:latin typeface="Times New Roman" panose="02020603050405020304" pitchFamily="18" charset="0"/>
                <a:ea typeface="Times New Roman" panose="02020603050405020304" pitchFamily="18" charset="0"/>
              </a:rPr>
              <a:t>Pemikiran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tentang</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Ketuhanan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berarti</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membicarakan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masalah</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keimanan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sekaligus</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filsafat</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Sedangkan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untuk</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mengungkap</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kebenaran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Tuhan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atau</a:t>
            </a:r>
            <a:r>
              <a:rPr lang="en-US" sz="2000" dirty="0">
                <a:solidFill>
                  <a:srgbClr val="002060"/>
                </a:solidFill>
                <a:effectLst/>
                <a:latin typeface="Times New Roman" panose="02020603050405020304" pitchFamily="18" charset="0"/>
                <a:ea typeface="Times New Roman" panose="02020603050405020304" pitchFamily="18" charset="0"/>
              </a:rPr>
              <a:t> Iman </a:t>
            </a:r>
            <a:r>
              <a:rPr lang="en-US" sz="2000" dirty="0" err="1">
                <a:solidFill>
                  <a:srgbClr val="002060"/>
                </a:solidFill>
                <a:effectLst/>
                <a:latin typeface="Times New Roman" panose="02020603050405020304" pitchFamily="18" charset="0"/>
                <a:ea typeface="Times New Roman" panose="02020603050405020304" pitchFamily="18" charset="0"/>
              </a:rPr>
              <a:t>hanya</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dapat</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diperoleh</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melalui</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hati</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atau</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keyakinan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hal</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ini</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bukan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berarti</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filsafat</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tidak</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akan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bisa</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menemukan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keimanan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namun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dengan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akal</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diharapkan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dapat</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mempertegas</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keimanan</a:t>
            </a:r>
            <a:r>
              <a:rPr lang="en-US" sz="2000" dirty="0">
                <a:solidFill>
                  <a:srgbClr val="002060"/>
                </a:solidFill>
                <a:effectLst/>
                <a:latin typeface="Times New Roman" panose="02020603050405020304" pitchFamily="18" charset="0"/>
                <a:ea typeface="Times New Roman" panose="02020603050405020304" pitchFamily="18" charset="0"/>
              </a:rPr>
              <a:t> </a:t>
            </a:r>
            <a:r>
              <a:rPr lang="en-US" sz="2000" dirty="0" err="1">
                <a:solidFill>
                  <a:srgbClr val="002060"/>
                </a:solidFill>
                <a:effectLst/>
                <a:latin typeface="Times New Roman" panose="02020603050405020304" pitchFamily="18" charset="0"/>
                <a:ea typeface="Times New Roman" panose="02020603050405020304" pitchFamily="18" charset="0"/>
              </a:rPr>
              <a:t>seseorang</a:t>
            </a:r>
            <a:r>
              <a:rPr lang="en-US" sz="2000" dirty="0">
                <a:solidFill>
                  <a:srgbClr val="002060"/>
                </a:solidFill>
                <a:effectLst/>
                <a:latin typeface="Times New Roman" panose="02020603050405020304" pitchFamily="18" charset="0"/>
                <a:ea typeface="Times New Roman" panose="02020603050405020304" pitchFamily="18" charset="0"/>
              </a:rPr>
              <a:t>. </a:t>
            </a:r>
            <a:endParaRPr lang="en-ID" sz="2000" dirty="0">
              <a:solidFill>
                <a:srgbClr val="002060"/>
              </a:solidFill>
            </a:endParaRPr>
          </a:p>
        </p:txBody>
      </p:sp>
      <p:sp>
        <p:nvSpPr>
          <p:cNvPr id="4" name="TextBox 3">
            <a:extLst>
              <a:ext uri="{FF2B5EF4-FFF2-40B4-BE49-F238E27FC236}">
                <a16:creationId xmlns="" xmlns:a16="http://schemas.microsoft.com/office/drawing/2014/main" id="{D86EDC06-7312-B3E5-A977-519697B01EC2}"/>
              </a:ext>
            </a:extLst>
          </p:cNvPr>
          <p:cNvSpPr txBox="1"/>
          <p:nvPr/>
        </p:nvSpPr>
        <p:spPr>
          <a:xfrm>
            <a:off x="3988842" y="4074304"/>
            <a:ext cx="7646898" cy="1938992"/>
          </a:xfrm>
          <a:prstGeom prst="rect">
            <a:avLst/>
          </a:prstGeom>
          <a:noFill/>
        </p:spPr>
        <p:txBody>
          <a:bodyPr wrap="square">
            <a:spAutoFit/>
          </a:bodyPr>
          <a:lstStyle/>
          <a:p>
            <a:pPr algn="just"/>
            <a:r>
              <a:rPr lang="en-US" sz="2000" b="1" dirty="0" err="1">
                <a:effectLst/>
                <a:latin typeface="Times New Roman" panose="02020603050405020304" pitchFamily="18" charset="0"/>
                <a:ea typeface="Times New Roman" panose="02020603050405020304" pitchFamily="18" charset="0"/>
              </a:rPr>
              <a:t>Menurut</a:t>
            </a:r>
            <a:r>
              <a:rPr lang="en-US" sz="2000" b="1" dirty="0">
                <a:effectLst/>
                <a:latin typeface="Times New Roman" panose="02020603050405020304" pitchFamily="18" charset="0"/>
                <a:ea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rPr>
              <a:t>Platinos</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filsafat</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termulia</a:t>
            </a:r>
            <a:r>
              <a:rPr lang="en-US" sz="2000" dirty="0">
                <a:effectLst/>
                <a:latin typeface="Times New Roman" panose="02020603050405020304" pitchFamily="18" charset="0"/>
                <a:ea typeface="Times New Roman" panose="02020603050405020304" pitchFamily="18" charset="0"/>
              </a:rPr>
              <a:t> dan </a:t>
            </a:r>
            <a:r>
              <a:rPr lang="en-US" sz="2000" dirty="0" err="1">
                <a:effectLst/>
                <a:latin typeface="Times New Roman" panose="02020603050405020304" pitchFamily="18" charset="0"/>
                <a:ea typeface="Times New Roman" panose="02020603050405020304" pitchFamily="18" charset="0"/>
              </a:rPr>
              <a:t>tertinggi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derajatnya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adalah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filsafat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utama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yaitu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ilmu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tentang</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benar</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pertama</a:t>
            </a:r>
            <a:r>
              <a:rPr lang="en-US" sz="2000" dirty="0">
                <a:effectLst/>
                <a:latin typeface="Times New Roman" panose="02020603050405020304" pitchFamily="18" charset="0"/>
                <a:ea typeface="Times New Roman" panose="02020603050405020304" pitchFamily="18" charset="0"/>
              </a:rPr>
              <a:t>  (al-</a:t>
            </a:r>
            <a:r>
              <a:rPr lang="en-US" sz="2000" dirty="0" err="1">
                <a:effectLst/>
                <a:latin typeface="Times New Roman" panose="02020603050405020304" pitchFamily="18" charset="0"/>
                <a:ea typeface="Times New Roman" panose="02020603050405020304" pitchFamily="18" charset="0"/>
              </a:rPr>
              <a:t>haqqul</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awwalu</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menjadi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sebab</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bagi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segala</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benar</a:t>
            </a:r>
            <a:r>
              <a:rPr lang="en-US" sz="2000" dirty="0">
                <a:effectLst/>
                <a:latin typeface="Times New Roman" panose="02020603050405020304" pitchFamily="18" charset="0"/>
                <a:ea typeface="Times New Roman" panose="02020603050405020304" pitchFamily="18" charset="0"/>
              </a:rPr>
              <a:t>, (Harun </a:t>
            </a:r>
            <a:r>
              <a:rPr lang="en-US" sz="2000" dirty="0" err="1">
                <a:effectLst/>
                <a:latin typeface="Times New Roman" panose="02020603050405020304" pitchFamily="18" charset="0"/>
                <a:ea typeface="Times New Roman" panose="02020603050405020304" pitchFamily="18" charset="0"/>
              </a:rPr>
              <a:t>Nasution</a:t>
            </a:r>
            <a:r>
              <a:rPr lang="en-US" sz="2000" dirty="0">
                <a:effectLst/>
                <a:latin typeface="Times New Roman" panose="02020603050405020304" pitchFamily="18" charset="0"/>
                <a:ea typeface="Times New Roman" panose="02020603050405020304" pitchFamily="18" charset="0"/>
              </a:rPr>
              <a:t>, 1978:16). </a:t>
            </a:r>
            <a:r>
              <a:rPr lang="en-US" sz="2000" dirty="0" err="1">
                <a:effectLst/>
                <a:latin typeface="Times New Roman" panose="02020603050405020304" pitchFamily="18" charset="0"/>
                <a:ea typeface="Times New Roman" panose="02020603050405020304" pitchFamily="18" charset="0"/>
              </a:rPr>
              <a:t>disini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tampak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benang</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merah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pemikiran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filsafat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dengan</a:t>
            </a:r>
            <a:r>
              <a:rPr lang="en-US" sz="2000" dirty="0">
                <a:effectLst/>
                <a:latin typeface="Times New Roman" panose="02020603050405020304" pitchFamily="18" charset="0"/>
                <a:ea typeface="Times New Roman" panose="02020603050405020304" pitchFamily="18" charset="0"/>
              </a:rPr>
              <a:t> agama dan </a:t>
            </a:r>
            <a:r>
              <a:rPr lang="en-US" sz="2000" dirty="0" err="1">
                <a:effectLst/>
                <a:latin typeface="Times New Roman" panose="02020603050405020304" pitchFamily="18" charset="0"/>
                <a:ea typeface="Times New Roman" panose="02020603050405020304" pitchFamily="18" charset="0"/>
              </a:rPr>
              <a:t>lahirlah</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filsafat</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islam</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Tokohnya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antara</a:t>
            </a:r>
            <a:r>
              <a:rPr lang="en-US" sz="2000" dirty="0">
                <a:effectLst/>
                <a:latin typeface="Times New Roman" panose="02020603050405020304" pitchFamily="18" charset="0"/>
                <a:ea typeface="Times New Roman" panose="02020603050405020304" pitchFamily="18" charset="0"/>
              </a:rPr>
              <a:t> lain: Al </a:t>
            </a:r>
            <a:r>
              <a:rPr lang="en-US" sz="2000" dirty="0" err="1">
                <a:effectLst/>
                <a:latin typeface="Times New Roman" panose="02020603050405020304" pitchFamily="18" charset="0"/>
                <a:ea typeface="Times New Roman" panose="02020603050405020304" pitchFamily="18" charset="0"/>
              </a:rPr>
              <a:t>Kindi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al-farabi</a:t>
            </a:r>
            <a:r>
              <a:rPr lang="en-US" sz="2000" dirty="0">
                <a:effectLst/>
                <a:latin typeface="Times New Roman" panose="02020603050405020304" pitchFamily="18" charset="0"/>
                <a:ea typeface="Times New Roman" panose="02020603050405020304" pitchFamily="18" charset="0"/>
              </a:rPr>
              <a:t>, Ibnu Sina, Al-</a:t>
            </a:r>
            <a:r>
              <a:rPr lang="en-US" sz="2000" dirty="0" err="1">
                <a:effectLst/>
                <a:latin typeface="Times New Roman" panose="02020603050405020304" pitchFamily="18" charset="0"/>
                <a:ea typeface="Times New Roman" panose="02020603050405020304" pitchFamily="18" charset="0"/>
              </a:rPr>
              <a:t>Ghozali</a:t>
            </a:r>
            <a:r>
              <a:rPr lang="en-US" sz="2000" dirty="0">
                <a:effectLst/>
                <a:latin typeface="Times New Roman" panose="02020603050405020304" pitchFamily="18" charset="0"/>
                <a:ea typeface="Times New Roman" panose="02020603050405020304" pitchFamily="18" charset="0"/>
              </a:rPr>
              <a:t> dan Ibnu </a:t>
            </a:r>
            <a:r>
              <a:rPr lang="en-US" sz="2000" dirty="0" err="1">
                <a:effectLst/>
                <a:latin typeface="Times New Roman" panose="02020603050405020304" pitchFamily="18" charset="0"/>
                <a:ea typeface="Times New Roman" panose="02020603050405020304" pitchFamily="18" charset="0"/>
              </a:rPr>
              <a:t>Rusyd</a:t>
            </a:r>
            <a:endParaRPr lang="en-ID" sz="2000" dirty="0"/>
          </a:p>
        </p:txBody>
      </p:sp>
    </p:spTree>
    <p:extLst>
      <p:ext uri="{BB962C8B-B14F-4D97-AF65-F5344CB8AC3E}">
        <p14:creationId xmlns:p14="http://schemas.microsoft.com/office/powerpoint/2010/main" val="896078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esain powerpoint, Templat power point, Presentasi">
            <a:extLst>
              <a:ext uri="{FF2B5EF4-FFF2-40B4-BE49-F238E27FC236}">
                <a16:creationId xmlns="" xmlns:a16="http://schemas.microsoft.com/office/drawing/2014/main" id="{46C124CF-0BCE-38B1-596B-67ECBB10C6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9" y="-12855"/>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 xmlns:a16="http://schemas.microsoft.com/office/drawing/2014/main" id="{77C3BB2B-C014-EB73-54E8-0E3D69AA9230}"/>
              </a:ext>
            </a:extLst>
          </p:cNvPr>
          <p:cNvSpPr txBox="1"/>
          <p:nvPr/>
        </p:nvSpPr>
        <p:spPr>
          <a:xfrm>
            <a:off x="1261564" y="1090167"/>
            <a:ext cx="10206536" cy="3108543"/>
          </a:xfrm>
          <a:prstGeom prst="rect">
            <a:avLst/>
          </a:prstGeom>
          <a:noFill/>
          <a:ln w="38100">
            <a:noFill/>
          </a:ln>
        </p:spPr>
        <p:txBody>
          <a:bodyPr wrap="square">
            <a:spAutoFit/>
          </a:bodyPr>
          <a:lstStyle/>
          <a:p>
            <a:pPr indent="457200" algn="just"/>
            <a:r>
              <a:rPr lang="en-US" sz="2400" b="1" dirty="0">
                <a:latin typeface="Times New Roman" panose="02020603050405020304" pitchFamily="18" charset="0"/>
                <a:ea typeface="Times New Roman" panose="02020603050405020304" pitchFamily="18" charset="0"/>
                <a:cs typeface="Times New Roman" panose="02020603050405020304" pitchFamily="18" charset="0"/>
              </a:rPr>
              <a:t>B.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Pengertian</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Tuhan</a:t>
            </a:r>
            <a:endParaRPr lang="en-US" sz="2400" b="1"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endPar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r>
              <a:rPr lang="en-US" sz="2400" b="1"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effectLst/>
                <a:latin typeface="Times New Roman" panose="02020603050405020304" pitchFamily="18" charset="0"/>
                <a:ea typeface="Times New Roman" panose="02020603050405020304" pitchFamily="18" charset="0"/>
                <a:cs typeface="Times New Roman" panose="02020603050405020304" pitchFamily="18" charset="0"/>
              </a:rPr>
              <a:t>menurut</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Al-</a:t>
            </a:r>
            <a:r>
              <a:rPr lang="en-US" sz="2400" b="1" dirty="0" err="1">
                <a:effectLst/>
                <a:latin typeface="Times New Roman" panose="02020603050405020304" pitchFamily="18" charset="0"/>
                <a:ea typeface="Times New Roman" panose="02020603050405020304" pitchFamily="18" charset="0"/>
                <a:cs typeface="Times New Roman" panose="02020603050405020304" pitchFamily="18" charset="0"/>
              </a:rPr>
              <a:t>Kindi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pencipta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tidak</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mempunyai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permulaan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(Qadim).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Sedangkan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tidak</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kekal</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di zaman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lampau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tetapi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mempunyai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permulaan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(al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Hudust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indent="457200" algn="just"/>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Hal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ini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senada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pernyataan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Platinos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menyatakan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bahwa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maha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sumber</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sumber</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segala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ada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emanasi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maha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75218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esain powerpoint, Templat power point, Presentasi">
            <a:extLst>
              <a:ext uri="{FF2B5EF4-FFF2-40B4-BE49-F238E27FC236}">
                <a16:creationId xmlns="" xmlns:a16="http://schemas.microsoft.com/office/drawing/2014/main" id="{46C124CF-0BCE-38B1-596B-67ECBB10C6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9" y="-12855"/>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 xmlns:a16="http://schemas.microsoft.com/office/drawing/2014/main" id="{7F9AF04D-745B-0497-B91C-B789AB83A193}"/>
              </a:ext>
            </a:extLst>
          </p:cNvPr>
          <p:cNvSpPr txBox="1"/>
          <p:nvPr/>
        </p:nvSpPr>
        <p:spPr>
          <a:xfrm>
            <a:off x="1612900" y="835305"/>
            <a:ext cx="9611994" cy="5377178"/>
          </a:xfrm>
          <a:prstGeom prst="rect">
            <a:avLst/>
          </a:prstGeom>
          <a:noFill/>
          <a:ln w="28575">
            <a:noFill/>
          </a:ln>
        </p:spPr>
        <p:txBody>
          <a:bodyPr wrap="square">
            <a:spAutoFit/>
          </a:bodyPr>
          <a:lstStyle/>
          <a:p>
            <a:pPr lvl="0" algn="just" rtl="0">
              <a:lnSpc>
                <a:spcPct val="107000"/>
              </a:lnSpc>
              <a:spcAft>
                <a:spcPts val="800"/>
              </a:spcAft>
            </a:pP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Menurut</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teori</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evolusionisme</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(Max Muller dan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E.B.Taylor</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b="1"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Dinamisme</a:t>
            </a: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mengakui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adanya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kekuatan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pada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benda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berpengaruh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terhadap</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kehidupan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Animisme</a:t>
            </a: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mempercayai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adanya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peran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roh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kehidupan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Politeisme</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roh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lainnya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disebut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dewa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bidang</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kekuasaan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masing-masing</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b="1"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Henoteisme</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bangsa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hanya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mengakui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dewa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disebut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namun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masih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mengakui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bangsa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lain.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tingkat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nasional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5.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Monoteisme</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hanya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mengakui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seluruh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bangsa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bersifat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internasional</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6181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Ppt Background Aesthetic">
            <a:extLst>
              <a:ext uri="{FF2B5EF4-FFF2-40B4-BE49-F238E27FC236}">
                <a16:creationId xmlns="" xmlns:a16="http://schemas.microsoft.com/office/drawing/2014/main" id="{9428611C-3DC7-FAA4-6ADB-98341CF1F1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88"/>
            <a:ext cx="12192000" cy="685323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 xmlns:a16="http://schemas.microsoft.com/office/drawing/2014/main" id="{27DF1904-DB65-5075-E700-F41D5D3FFC96}"/>
              </a:ext>
            </a:extLst>
          </p:cNvPr>
          <p:cNvSpPr txBox="1"/>
          <p:nvPr/>
        </p:nvSpPr>
        <p:spPr>
          <a:xfrm>
            <a:off x="1024569" y="460898"/>
            <a:ext cx="10587209" cy="5897127"/>
          </a:xfrm>
          <a:prstGeom prst="rect">
            <a:avLst/>
          </a:prstGeom>
          <a:noFill/>
        </p:spPr>
        <p:txBody>
          <a:bodyPr wrap="square">
            <a:spAutoFit/>
          </a:bodyPr>
          <a:lstStyle/>
          <a:p>
            <a:pPr lvl="0" algn="just" rtl="0">
              <a:lnSpc>
                <a:spcPct val="107000"/>
              </a:lnSpc>
              <a:spcAft>
                <a:spcPts val="800"/>
              </a:spcAft>
            </a:pP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Kepercayaan</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ID"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D" sz="2200" b="1" dirty="0" err="1">
                <a:effectLst/>
                <a:latin typeface="Times New Roman" panose="02020603050405020304" pitchFamily="18" charset="0"/>
                <a:ea typeface="Times New Roman" panose="02020603050405020304" pitchFamily="18" charset="0"/>
                <a:cs typeface="Times New Roman" panose="02020603050405020304" pitchFamily="18" charset="0"/>
              </a:rPr>
              <a:t>Filsafat</a:t>
            </a:r>
            <a:endParaRPr lang="en-ID" sz="2200" b="1" dirty="0">
              <a:latin typeface="Times New Roman" panose="02020603050405020304" pitchFamily="18" charset="0"/>
              <a:ea typeface="Times New Roman" panose="02020603050405020304" pitchFamily="18" charset="0"/>
            </a:endParaRPr>
          </a:p>
          <a:p>
            <a:pPr lvl="0" algn="just" rtl="0">
              <a:lnSpc>
                <a:spcPct val="107000"/>
              </a:lnSpc>
              <a:spcAft>
                <a:spcPts val="800"/>
              </a:spcAft>
            </a:pP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1. </a:t>
            </a:r>
            <a:r>
              <a:rPr lang="en-US" sz="2200" b="1" dirty="0" err="1">
                <a:effectLst/>
                <a:latin typeface="Times New Roman" panose="02020603050405020304" pitchFamily="18" charset="0"/>
                <a:ea typeface="Times New Roman" panose="02020603050405020304" pitchFamily="18" charset="0"/>
                <a:cs typeface="Times New Roman" panose="02020603050405020304" pitchFamily="18" charset="0"/>
              </a:rPr>
              <a:t>Deismus</a:t>
            </a: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lvl="0" algn="just" rtl="0">
              <a:lnSpc>
                <a:spcPct val="107000"/>
              </a:lnSpc>
              <a:spcAft>
                <a:spcPts val="800"/>
              </a:spcAft>
            </a:pP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pandangan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bahwa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pencipta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tapi</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setelah</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ini</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diciptakan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tidak</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ikut</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andil</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bertanggung</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jawab</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dalamnya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manusia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ciptaanlah</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bertanggung</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jawab</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2200" dirty="0">
              <a:latin typeface="Times New Roman" panose="02020603050405020304" pitchFamily="18" charset="0"/>
              <a:ea typeface="Times New Roman" panose="02020603050405020304" pitchFamily="18" charset="0"/>
            </a:endParaRPr>
          </a:p>
          <a:p>
            <a:pPr lvl="0" algn="just" rtl="0">
              <a:lnSpc>
                <a:spcPct val="107000"/>
              </a:lnSpc>
              <a:spcAft>
                <a:spcPts val="800"/>
              </a:spcAf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200" b="1" dirty="0" err="1">
                <a:effectLst/>
                <a:latin typeface="Times New Roman" panose="02020603050405020304" pitchFamily="18" charset="0"/>
                <a:ea typeface="Times New Roman" panose="02020603050405020304" pitchFamily="18" charset="0"/>
                <a:cs typeface="Times New Roman" panose="02020603050405020304" pitchFamily="18" charset="0"/>
              </a:rPr>
              <a:t>Teismus</a:t>
            </a: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lvl="0" algn="just" rtl="0">
              <a:lnSpc>
                <a:spcPct val="107000"/>
              </a:lnSpc>
              <a:spcAft>
                <a:spcPts val="800"/>
              </a:spcAft>
            </a:pP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pandangan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mempercayai</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adanya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pencipta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sekaligus</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pemeliharanya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menurutnya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adalah</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wujud</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tertinggi</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maha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sempurna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absolut</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dia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berada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luar</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dan di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jadi</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ada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interalsi</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antara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alam</a:t>
            </a:r>
            <a:endParaRPr lang="en-ID" sz="2200" dirty="0">
              <a:effectLst/>
              <a:latin typeface="Times New Roman" panose="02020603050405020304" pitchFamily="18" charset="0"/>
              <a:ea typeface="Times New Roman" panose="02020603050405020304" pitchFamily="18" charset="0"/>
            </a:endParaRPr>
          </a:p>
          <a:p>
            <a:pPr algn="just"/>
            <a:r>
              <a:rPr lang="en-US" sz="2200" b="1" dirty="0">
                <a:effectLst/>
                <a:latin typeface="Times New Roman" panose="02020603050405020304" pitchFamily="18" charset="0"/>
                <a:ea typeface="Times New Roman" panose="02020603050405020304" pitchFamily="18" charset="0"/>
              </a:rPr>
              <a:t>3. </a:t>
            </a:r>
            <a:r>
              <a:rPr lang="en-US" sz="2200" b="1" dirty="0" err="1">
                <a:effectLst/>
                <a:latin typeface="Times New Roman" panose="02020603050405020304" pitchFamily="18" charset="0"/>
                <a:ea typeface="Times New Roman" panose="02020603050405020304" pitchFamily="18" charset="0"/>
              </a:rPr>
              <a:t>Panteisme</a:t>
            </a:r>
            <a:r>
              <a:rPr lang="en-US" sz="2200" b="1" dirty="0">
                <a:effectLst/>
                <a:latin typeface="Times New Roman" panose="02020603050405020304" pitchFamily="18" charset="0"/>
                <a:ea typeface="Times New Roman" panose="02020603050405020304" pitchFamily="18" charset="0"/>
              </a:rPr>
              <a:t>;</a:t>
            </a:r>
            <a:r>
              <a:rPr lang="en-US" sz="2200" dirty="0">
                <a:effectLst/>
                <a:latin typeface="Times New Roman" panose="02020603050405020304" pitchFamily="18" charset="0"/>
                <a:ea typeface="Times New Roman" panose="02020603050405020304" pitchFamily="18" charset="0"/>
              </a:rPr>
              <a:t> </a:t>
            </a:r>
          </a:p>
          <a:p>
            <a:pPr algn="just"/>
            <a:r>
              <a:rPr lang="en-US" sz="2200" dirty="0" err="1">
                <a:effectLst/>
                <a:latin typeface="Times New Roman" panose="02020603050405020304" pitchFamily="18" charset="0"/>
                <a:ea typeface="Times New Roman" panose="02020603050405020304" pitchFamily="18" charset="0"/>
              </a:rPr>
              <a:t>pandangan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bahwa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seluruh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alam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ini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adalah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adalah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seluruh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alam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Artinya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seluruh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theo</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artinya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rPr>
              <a:t>ismus</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artinya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paham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namun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pentheisme</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berbeda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dengan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wahdatul</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wujud</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dalam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pandangan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ini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alam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bukan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tetapi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bagian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dari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Menentang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teori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evolusi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dalam</a:t>
            </a:r>
            <a:r>
              <a:rPr lang="en-US" sz="2200" dirty="0">
                <a:effectLst/>
                <a:latin typeface="Times New Roman" panose="02020603050405020304" pitchFamily="18" charset="0"/>
                <a:ea typeface="Times New Roman" panose="02020603050405020304" pitchFamily="18" charset="0"/>
              </a:rPr>
              <a:t> agama, </a:t>
            </a:r>
            <a:r>
              <a:rPr lang="en-US" sz="2200" dirty="0" err="1">
                <a:effectLst/>
                <a:latin typeface="Times New Roman" panose="02020603050405020304" pitchFamily="18" charset="0"/>
                <a:ea typeface="Times New Roman" panose="02020603050405020304" pitchFamily="18" charset="0"/>
              </a:rPr>
              <a:t>Pemikiran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andrew</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lang”pemahaman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manusia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tentang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tuhan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itu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melalui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relevansi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wahyu</a:t>
            </a:r>
            <a:r>
              <a:rPr lang="en-US" sz="2200" dirty="0">
                <a:effectLst/>
                <a:latin typeface="Times New Roman" panose="02020603050405020304" pitchFamily="18" charset="0"/>
                <a:ea typeface="Times New Roman" panose="02020603050405020304" pitchFamily="18" charset="0"/>
              </a:rPr>
              <a:t>”</a:t>
            </a:r>
            <a:endParaRPr lang="en-ID" sz="2200" dirty="0"/>
          </a:p>
        </p:txBody>
      </p:sp>
    </p:spTree>
    <p:extLst>
      <p:ext uri="{BB962C8B-B14F-4D97-AF65-F5344CB8AC3E}">
        <p14:creationId xmlns:p14="http://schemas.microsoft.com/office/powerpoint/2010/main" val="3290310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resent : Manusia | Sains | Teknologi &amp; Seni - ppt download">
            <a:extLst>
              <a:ext uri="{FF2B5EF4-FFF2-40B4-BE49-F238E27FC236}">
                <a16:creationId xmlns="" xmlns:a16="http://schemas.microsoft.com/office/drawing/2014/main" id="{798C7701-8C55-6A34-2846-9AE13C6383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017"/>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 xmlns:a16="http://schemas.microsoft.com/office/drawing/2014/main" id="{39116C61-AB4C-9088-F188-6814C7E22AF6}"/>
              </a:ext>
            </a:extLst>
          </p:cNvPr>
          <p:cNvSpPr txBox="1"/>
          <p:nvPr/>
        </p:nvSpPr>
        <p:spPr>
          <a:xfrm>
            <a:off x="936432" y="287873"/>
            <a:ext cx="7414353" cy="5648982"/>
          </a:xfrm>
          <a:prstGeom prst="rect">
            <a:avLst/>
          </a:prstGeom>
          <a:noFill/>
        </p:spPr>
        <p:txBody>
          <a:bodyPr wrap="square">
            <a:spAutoFit/>
          </a:bodyPr>
          <a:lstStyle/>
          <a:p>
            <a:pPr lvl="0" algn="just" rtl="0">
              <a:lnSpc>
                <a:spcPct val="107000"/>
              </a:lnSpc>
              <a:spcAft>
                <a:spcPts val="800"/>
              </a:spcAft>
            </a:pP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Pemikiran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tentang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di dunia modern</a:t>
            </a:r>
            <a:endParaRPr lang="en-ID" b="1" dirty="0">
              <a:latin typeface="Times New Roman" panose="02020603050405020304" pitchFamily="18" charset="0"/>
              <a:ea typeface="Times New Roman" panose="02020603050405020304" pitchFamily="18" charset="0"/>
            </a:endParaRPr>
          </a:p>
          <a:p>
            <a:pPr lvl="0" algn="just" rtl="0">
              <a:lnSpc>
                <a:spcPct val="107000"/>
              </a:lnSpc>
              <a:spcAft>
                <a:spcPts val="800"/>
              </a:spcAft>
            </a:pP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Peranan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kehidupan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sudah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dilupakan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tidak</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dilibatkan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kausalitas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kehidupan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sehingga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terjadilah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pemisahan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antara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agama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kehidupan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disebut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sekulerisme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effectLst/>
              <a:latin typeface="Times New Roman" panose="02020603050405020304" pitchFamily="18" charset="0"/>
              <a:ea typeface="Times New Roman" panose="02020603050405020304" pitchFamily="18" charset="0"/>
            </a:endParaRPr>
          </a:p>
          <a:p>
            <a:endParaRPr lang="en-US" sz="2800" dirty="0">
              <a:effectLst/>
              <a:latin typeface="Times New Roman" panose="02020603050405020304" pitchFamily="18" charset="0"/>
              <a:ea typeface="Times New Roman" panose="02020603050405020304" pitchFamily="18" charset="0"/>
            </a:endParaRPr>
          </a:p>
          <a:p>
            <a:r>
              <a:rPr lang="en-US" sz="2800" dirty="0" err="1">
                <a:effectLst/>
                <a:latin typeface="Times New Roman" panose="02020603050405020304" pitchFamily="18" charset="0"/>
                <a:ea typeface="Times New Roman" panose="02020603050405020304" pitchFamily="18" charset="0"/>
              </a:rPr>
              <a:t>Istilah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Sekulerisme</a:t>
            </a:r>
            <a:r>
              <a:rPr lang="en-US" sz="2800" dirty="0">
                <a:effectLst/>
                <a:latin typeface="Times New Roman" panose="02020603050405020304" pitchFamily="18" charset="0"/>
                <a:ea typeface="Times New Roman" panose="02020603050405020304" pitchFamily="18" charset="0"/>
              </a:rPr>
              <a:t> di </a:t>
            </a:r>
            <a:r>
              <a:rPr lang="en-US" sz="2800" dirty="0" err="1">
                <a:effectLst/>
                <a:latin typeface="Times New Roman" panose="02020603050405020304" pitchFamily="18" charset="0"/>
                <a:ea typeface="Times New Roman" panose="02020603050405020304" pitchFamily="18" charset="0"/>
              </a:rPr>
              <a:t>kenalkan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pertama</a:t>
            </a:r>
            <a:r>
              <a:rPr lang="en-US" sz="2800" dirty="0">
                <a:effectLst/>
                <a:latin typeface="Times New Roman" panose="02020603050405020304" pitchFamily="18" charset="0"/>
                <a:ea typeface="Times New Roman" panose="02020603050405020304" pitchFamily="18" charset="0"/>
              </a:rPr>
              <a:t> oleh George Jacob Holyoake pada </a:t>
            </a:r>
            <a:r>
              <a:rPr lang="en-US" sz="2800" dirty="0" err="1">
                <a:effectLst/>
                <a:latin typeface="Times New Roman" panose="02020603050405020304" pitchFamily="18" charset="0"/>
                <a:ea typeface="Times New Roman" panose="02020603050405020304" pitchFamily="18" charset="0"/>
              </a:rPr>
              <a:t>tahun</a:t>
            </a:r>
            <a:r>
              <a:rPr lang="en-US" sz="2800" dirty="0">
                <a:effectLst/>
                <a:latin typeface="Times New Roman" panose="02020603050405020304" pitchFamily="18" charset="0"/>
                <a:ea typeface="Times New Roman" panose="02020603050405020304" pitchFamily="18" charset="0"/>
              </a:rPr>
              <a:t> 1846 </a:t>
            </a:r>
            <a:r>
              <a:rPr lang="en-US" sz="2800" dirty="0" err="1">
                <a:effectLst/>
                <a:latin typeface="Times New Roman" panose="02020603050405020304" pitchFamily="18" charset="0"/>
                <a:ea typeface="Times New Roman" panose="02020603050405020304" pitchFamily="18" charset="0"/>
              </a:rPr>
              <a:t>adalah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sistem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etik</a:t>
            </a:r>
            <a:r>
              <a:rPr lang="en-US" sz="2800" dirty="0">
                <a:effectLst/>
                <a:latin typeface="Times New Roman" panose="02020603050405020304" pitchFamily="18" charset="0"/>
                <a:ea typeface="Times New Roman" panose="02020603050405020304" pitchFamily="18" charset="0"/>
              </a:rPr>
              <a:t> yang </a:t>
            </a:r>
            <a:r>
              <a:rPr lang="en-US" sz="2800" dirty="0" err="1">
                <a:effectLst/>
                <a:latin typeface="Times New Roman" panose="02020603050405020304" pitchFamily="18" charset="0"/>
                <a:ea typeface="Times New Roman" panose="02020603050405020304" pitchFamily="18" charset="0"/>
              </a:rPr>
              <a:t>didasarkan</a:t>
            </a:r>
            <a:r>
              <a:rPr lang="en-US" sz="2800" dirty="0">
                <a:effectLst/>
                <a:latin typeface="Times New Roman" panose="02020603050405020304" pitchFamily="18" charset="0"/>
                <a:ea typeface="Times New Roman" panose="02020603050405020304" pitchFamily="18" charset="0"/>
              </a:rPr>
              <a:t> pada </a:t>
            </a:r>
            <a:r>
              <a:rPr lang="en-US" sz="2800" dirty="0" err="1">
                <a:effectLst/>
                <a:latin typeface="Times New Roman" panose="02020603050405020304" pitchFamily="18" charset="0"/>
                <a:ea typeface="Times New Roman" panose="02020603050405020304" pitchFamily="18" charset="0"/>
              </a:rPr>
              <a:t>prinsip</a:t>
            </a:r>
            <a:r>
              <a:rPr lang="en-US" sz="2800" dirty="0">
                <a:effectLst/>
                <a:latin typeface="Times New Roman" panose="02020603050405020304" pitchFamily="18" charset="0"/>
                <a:ea typeface="Times New Roman" panose="02020603050405020304" pitchFamily="18" charset="0"/>
              </a:rPr>
              <a:t> moral </a:t>
            </a:r>
            <a:r>
              <a:rPr lang="en-US" sz="2800" dirty="0" err="1">
                <a:effectLst/>
                <a:latin typeface="Times New Roman" panose="02020603050405020304" pitchFamily="18" charset="0"/>
                <a:ea typeface="Times New Roman" panose="02020603050405020304" pitchFamily="18" charset="0"/>
              </a:rPr>
              <a:t>alamiah</a:t>
            </a:r>
            <a:r>
              <a:rPr lang="en-US" sz="2800" dirty="0">
                <a:effectLst/>
                <a:latin typeface="Times New Roman" panose="02020603050405020304" pitchFamily="18" charset="0"/>
                <a:ea typeface="Times New Roman" panose="02020603050405020304" pitchFamily="18" charset="0"/>
              </a:rPr>
              <a:t> dan </a:t>
            </a:r>
            <a:r>
              <a:rPr lang="en-US" sz="2800" dirty="0" err="1">
                <a:effectLst/>
                <a:latin typeface="Times New Roman" panose="02020603050405020304" pitchFamily="18" charset="0"/>
                <a:ea typeface="Times New Roman" panose="02020603050405020304" pitchFamily="18" charset="0"/>
              </a:rPr>
              <a:t>terlepas</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dari</a:t>
            </a:r>
            <a:r>
              <a:rPr lang="en-US" sz="2800" dirty="0">
                <a:effectLst/>
                <a:latin typeface="Times New Roman" panose="02020603050405020304" pitchFamily="18" charset="0"/>
                <a:ea typeface="Times New Roman" panose="02020603050405020304" pitchFamily="18" charset="0"/>
              </a:rPr>
              <a:t> agama </a:t>
            </a:r>
            <a:r>
              <a:rPr lang="en-US" sz="2800" dirty="0" err="1">
                <a:effectLst/>
                <a:latin typeface="Times New Roman" panose="02020603050405020304" pitchFamily="18" charset="0"/>
                <a:ea typeface="Times New Roman" panose="02020603050405020304" pitchFamily="18" charset="0"/>
              </a:rPr>
              <a:t>wahyu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atau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supernaturalisme</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esiklopedi</a:t>
            </a:r>
            <a:r>
              <a:rPr lang="en-US" sz="2800" dirty="0">
                <a:effectLst/>
                <a:latin typeface="Times New Roman" panose="02020603050405020304" pitchFamily="18" charset="0"/>
                <a:ea typeface="Times New Roman" panose="02020603050405020304" pitchFamily="18" charset="0"/>
              </a:rPr>
              <a:t> America ;1980;521)</a:t>
            </a:r>
            <a:endParaRPr lang="en-ID" sz="2800" dirty="0"/>
          </a:p>
        </p:txBody>
      </p:sp>
    </p:spTree>
    <p:extLst>
      <p:ext uri="{BB962C8B-B14F-4D97-AF65-F5344CB8AC3E}">
        <p14:creationId xmlns:p14="http://schemas.microsoft.com/office/powerpoint/2010/main" val="912396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esain powerpoint, Templat power point, Presentasi">
            <a:extLst>
              <a:ext uri="{FF2B5EF4-FFF2-40B4-BE49-F238E27FC236}">
                <a16:creationId xmlns="" xmlns:a16="http://schemas.microsoft.com/office/drawing/2014/main" id="{5E3B02B3-456D-BB6A-917A-C7BDE1530C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9" y="-12855"/>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 xmlns:a16="http://schemas.microsoft.com/office/drawing/2014/main" id="{E74B9F5F-19E5-FF7B-27A7-3BDC27F04794}"/>
              </a:ext>
            </a:extLst>
          </p:cNvPr>
          <p:cNvSpPr txBox="1"/>
          <p:nvPr/>
        </p:nvSpPr>
        <p:spPr>
          <a:xfrm>
            <a:off x="1647021" y="798784"/>
            <a:ext cx="9799503" cy="4886979"/>
          </a:xfrm>
          <a:prstGeom prst="rect">
            <a:avLst/>
          </a:prstGeom>
          <a:noFill/>
        </p:spPr>
        <p:txBody>
          <a:bodyPr wrap="square">
            <a:spAutoFit/>
          </a:bodyPr>
          <a:lstStyle/>
          <a:p>
            <a:pPr lvl="0" algn="just" rtl="0">
              <a:lnSpc>
                <a:spcPct val="107000"/>
              </a:lnSpc>
              <a:spcAft>
                <a:spcPts val="800"/>
              </a:spcAft>
            </a:pP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Konsep</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menurut</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istilah</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al-Qur’an:</a:t>
            </a:r>
            <a:endParaRPr lang="en-ID" dirty="0">
              <a:effectLst/>
              <a:latin typeface="Times New Roman" panose="02020603050405020304" pitchFamily="18" charset="0"/>
              <a:ea typeface="Times New Roman" panose="02020603050405020304" pitchFamily="18" charset="0"/>
            </a:endParaRPr>
          </a:p>
          <a:p>
            <a:pPr indent="457200" algn="just">
              <a:lnSpc>
                <a:spcPct val="107000"/>
              </a:lnSpc>
              <a:spcAft>
                <a:spcPts val="800"/>
              </a:spcAft>
            </a:pPr>
            <a:r>
              <a:rPr lang="en-US" sz="2000" b="1" i="1" dirty="0" err="1">
                <a:effectLst/>
                <a:latin typeface="Times New Roman" panose="02020603050405020304" pitchFamily="18" charset="0"/>
                <a:ea typeface="Times New Roman" panose="02020603050405020304" pitchFamily="18" charset="0"/>
                <a:cs typeface="Times New Roman" panose="02020603050405020304" pitchFamily="18" charset="0"/>
              </a:rPr>
              <a:t>Ilah</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bhs</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Arab) 0byek yang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diagungkan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dipentingkan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manusia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sehingga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manusia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rela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dikuasainya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bisa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berarti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benda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baik</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abstrak</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nafsu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maupun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nyata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manusia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seperti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surah al-</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Jatsiyah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23:</a:t>
            </a:r>
            <a:endParaRPr lang="en-ID" sz="1400" dirty="0">
              <a:effectLst/>
              <a:latin typeface="Times New Roman" panose="02020603050405020304" pitchFamily="18" charset="0"/>
              <a:ea typeface="Times New Roman" panose="02020603050405020304" pitchFamily="18" charset="0"/>
            </a:endParaRPr>
          </a:p>
          <a:p>
            <a:pPr marL="228600" algn="just"/>
            <a:r>
              <a:rPr lang="ar-SA" sz="4000" dirty="0">
                <a:effectLst/>
                <a:latin typeface="Times New Roman" panose="02020603050405020304" pitchFamily="18" charset="0"/>
                <a:ea typeface="Times New Roman" panose="02020603050405020304" pitchFamily="18" charset="0"/>
                <a:cs typeface="Times New Roman" panose="02020603050405020304" pitchFamily="18" charset="0"/>
              </a:rPr>
              <a:t>أَفَرَأَيْتَ مَنِ اتَّخَذَ إِلَهَهُ هَوَاه </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Artinya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maka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pernahkah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kamu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melihat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orang yang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menjadikan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hawa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nafsunya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sebagai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ar-SA"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Surat al-</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Qashas</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38,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perkataan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ilah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dipakai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Fira'un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menuhankan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dirinya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a:p>
            <a:pPr marL="228600" algn="just">
              <a:lnSpc>
                <a:spcPct val="107000"/>
              </a:lnSpc>
              <a:spcAft>
                <a:spcPts val="800"/>
              </a:spcAft>
            </a:pPr>
            <a:r>
              <a:rPr lang="ar-SA" sz="3600" dirty="0">
                <a:effectLst/>
                <a:latin typeface="Times New Roman" panose="02020603050405020304" pitchFamily="18" charset="0"/>
                <a:ea typeface="Times New Roman" panose="02020603050405020304" pitchFamily="18" charset="0"/>
                <a:cs typeface="Times New Roman" panose="02020603050405020304" pitchFamily="18" charset="0"/>
              </a:rPr>
              <a:t>وَقَالَ فِرْعَوْنُ يَا أَيُّهَا الْمَلَأُ مَا عَلِمْتُ لَكُم مِّنْ إِلَهٍ غَيْرِي</a:t>
            </a:r>
            <a:endParaRPr lang="en-ID" sz="14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Artinya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fir’aun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berkata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wahai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kaumku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aku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tidak</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mengetahui</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bagimu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selain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cs typeface="Times New Roman" panose="02020603050405020304" pitchFamily="18" charset="0"/>
              </a:rPr>
              <a:t>aku</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86679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esain powerpoint, Templat power point, Presentasi">
            <a:extLst>
              <a:ext uri="{FF2B5EF4-FFF2-40B4-BE49-F238E27FC236}">
                <a16:creationId xmlns="" xmlns:a16="http://schemas.microsoft.com/office/drawing/2014/main" id="{560AC61F-201C-127C-CA26-F0F91DAC98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9" y="-12855"/>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 xmlns:a16="http://schemas.microsoft.com/office/drawing/2014/main" id="{3DFFD9DC-F98F-50F8-7197-73A46FA4242E}"/>
              </a:ext>
            </a:extLst>
          </p:cNvPr>
          <p:cNvSpPr txBox="1"/>
          <p:nvPr/>
        </p:nvSpPr>
        <p:spPr>
          <a:xfrm>
            <a:off x="1266939" y="927574"/>
            <a:ext cx="10157553" cy="4079002"/>
          </a:xfrm>
          <a:prstGeom prst="rect">
            <a:avLst/>
          </a:prstGeom>
          <a:noFill/>
        </p:spPr>
        <p:txBody>
          <a:bodyPr wrap="square">
            <a:spAutoFit/>
          </a:bodyPr>
          <a:lstStyle/>
          <a:p>
            <a:pPr algn="just">
              <a:lnSpc>
                <a:spcPct val="107000"/>
              </a:lnSpc>
              <a:spcAft>
                <a:spcPts val="800"/>
              </a:spcAft>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Al-</a:t>
            </a:r>
            <a:r>
              <a:rPr lang="en-US" sz="2400" b="1" dirty="0" err="1">
                <a:effectLst/>
                <a:latin typeface="Times New Roman" panose="02020603050405020304" pitchFamily="18" charset="0"/>
                <a:ea typeface="Times New Roman" panose="02020603050405020304" pitchFamily="18" charset="0"/>
                <a:cs typeface="Times New Roman" panose="02020603050405020304" pitchFamily="18" charset="0"/>
              </a:rPr>
              <a:t>Illah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ialah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dipuja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penuh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kecintaan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hati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tunduk</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kepadaNya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merendahkan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diri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takut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mengharapkanNya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padanya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tempat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berpasrah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ketika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kesulitan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berdo’a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bertawakkal</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kepadaNya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kemaslahatan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diri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meminta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perlindungan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dariNya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menimbulkan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ketenangan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disaat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mengingat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terpaut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cinta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kepadaNya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imaduddin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1880:56)</a:t>
            </a:r>
            <a:endParaRPr lang="en-ID" sz="1600" dirty="0">
              <a:effectLst/>
              <a:latin typeface="Times New Roman" panose="02020603050405020304" pitchFamily="18" charset="0"/>
              <a:ea typeface="Times New Roman" panose="02020603050405020304" pitchFamily="18" charset="0"/>
            </a:endParaRPr>
          </a:p>
          <a:p>
            <a:pPr algn="just"/>
            <a:endParaRPr lang="en-US" sz="2400" dirty="0">
              <a:effectLst/>
              <a:latin typeface="Times New Roman" panose="02020603050405020304" pitchFamily="18" charset="0"/>
              <a:ea typeface="Times New Roman" panose="02020603050405020304" pitchFamily="18" charset="0"/>
            </a:endParaRPr>
          </a:p>
          <a:p>
            <a:pPr algn="just"/>
            <a:r>
              <a:rPr lang="en-US" sz="2400" dirty="0" err="1">
                <a:effectLst/>
                <a:latin typeface="Times New Roman" panose="02020603050405020304" pitchFamily="18" charset="0"/>
                <a:ea typeface="Times New Roman" panose="02020603050405020304" pitchFamily="18" charset="0"/>
              </a:rPr>
              <a:t>Pengembaraan</a:t>
            </a:r>
            <a:r>
              <a:rPr lang="en-US" sz="2400" dirty="0">
                <a:effectLst/>
                <a:latin typeface="Times New Roman" panose="02020603050405020304" pitchFamily="18" charset="0"/>
                <a:ea typeface="Times New Roman" panose="02020603050405020304" pitchFamily="18" charset="0"/>
              </a:rPr>
              <a:t> spiritual </a:t>
            </a:r>
            <a:r>
              <a:rPr lang="en-US" sz="2400" dirty="0" err="1">
                <a:effectLst/>
                <a:latin typeface="Times New Roman" panose="02020603050405020304" pitchFamily="18" charset="0"/>
                <a:ea typeface="Times New Roman" panose="02020603050405020304" pitchFamily="18" charset="0"/>
              </a:rPr>
              <a:t>nabi</a:t>
            </a:r>
            <a:r>
              <a:rPr lang="en-US" sz="2400" dirty="0">
                <a:effectLst/>
                <a:latin typeface="Times New Roman" panose="02020603050405020304" pitchFamily="18" charset="0"/>
                <a:ea typeface="Times New Roman" panose="02020603050405020304" pitchFamily="18" charset="0"/>
              </a:rPr>
              <a:t> Ibrahim </a:t>
            </a:r>
            <a:r>
              <a:rPr lang="en-US" sz="2400" dirty="0" err="1">
                <a:effectLst/>
                <a:latin typeface="Times New Roman" panose="02020603050405020304" pitchFamily="18" charset="0"/>
                <a:ea typeface="Times New Roman" panose="02020603050405020304" pitchFamily="18" charset="0"/>
              </a:rPr>
              <a:t>dalam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mencari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Tuhan</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berakhir</a:t>
            </a:r>
            <a:r>
              <a:rPr lang="en-US" sz="2400" dirty="0">
                <a:effectLst/>
                <a:latin typeface="Times New Roman" panose="02020603050405020304" pitchFamily="18" charset="0"/>
                <a:ea typeface="Times New Roman" panose="02020603050405020304" pitchFamily="18" charset="0"/>
              </a:rPr>
              <a:t> pada </a:t>
            </a:r>
            <a:r>
              <a:rPr lang="en-US" sz="2400" dirty="0" err="1">
                <a:effectLst/>
                <a:latin typeface="Times New Roman" panose="02020603050405020304" pitchFamily="18" charset="0"/>
                <a:ea typeface="Times New Roman" panose="02020603050405020304" pitchFamily="18" charset="0"/>
              </a:rPr>
              <a:t>keyakinan</a:t>
            </a:r>
            <a:r>
              <a:rPr lang="en-US" sz="2400" dirty="0">
                <a:effectLst/>
                <a:latin typeface="Times New Roman" panose="02020603050405020304" pitchFamily="18" charset="0"/>
                <a:ea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rPr>
              <a:t>murni</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tulus</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atau</a:t>
            </a:r>
            <a:r>
              <a:rPr lang="en-US" sz="2400" dirty="0">
                <a:effectLst/>
                <a:latin typeface="Times New Roman" panose="02020603050405020304" pitchFamily="18" charset="0"/>
                <a:ea typeface="Times New Roman" panose="02020603050405020304" pitchFamily="18" charset="0"/>
              </a:rPr>
              <a:t> Hanif, </a:t>
            </a:r>
            <a:r>
              <a:rPr lang="en-US" sz="2400" dirty="0" err="1">
                <a:effectLst/>
                <a:latin typeface="Times New Roman" panose="02020603050405020304" pitchFamily="18" charset="0"/>
                <a:ea typeface="Times New Roman" panose="02020603050405020304" pitchFamily="18" charset="0"/>
              </a:rPr>
              <a:t>yaitu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ketundukan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kepada</a:t>
            </a:r>
            <a:r>
              <a:rPr lang="en-US" sz="2400" dirty="0">
                <a:effectLst/>
                <a:latin typeface="Times New Roman" panose="02020603050405020304" pitchFamily="18" charset="0"/>
                <a:ea typeface="Times New Roman" panose="02020603050405020304" pitchFamily="18" charset="0"/>
              </a:rPr>
              <a:t> Allah </a:t>
            </a:r>
            <a:r>
              <a:rPr lang="en-US" sz="2400" dirty="0" err="1">
                <a:effectLst/>
                <a:latin typeface="Times New Roman" panose="02020603050405020304" pitchFamily="18" charset="0"/>
                <a:ea typeface="Times New Roman" panose="02020603050405020304" pitchFamily="18" charset="0"/>
              </a:rPr>
              <a:t>sebagai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satu-satunya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zat</a:t>
            </a:r>
            <a:r>
              <a:rPr lang="en-US" sz="2400" dirty="0">
                <a:effectLst/>
                <a:latin typeface="Times New Roman" panose="02020603050405020304" pitchFamily="18" charset="0"/>
                <a:ea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rPr>
              <a:t>diimani</a:t>
            </a:r>
            <a:r>
              <a:rPr lang="en-US" sz="2400" dirty="0">
                <a:effectLst/>
                <a:latin typeface="Times New Roman" panose="02020603050405020304" pitchFamily="18" charset="0"/>
                <a:ea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rPr>
              <a:t>disembah</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tempat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segala-galanya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bergantung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semua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urusan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dikisahka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dalam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surat</a:t>
            </a:r>
            <a:r>
              <a:rPr lang="en-US" sz="2400" dirty="0">
                <a:effectLst/>
                <a:latin typeface="Times New Roman" panose="02020603050405020304" pitchFamily="18" charset="0"/>
                <a:ea typeface="Times New Roman" panose="02020603050405020304" pitchFamily="18" charset="0"/>
              </a:rPr>
              <a:t> al-</a:t>
            </a:r>
            <a:r>
              <a:rPr lang="en-US" sz="2400" dirty="0" err="1">
                <a:effectLst/>
                <a:latin typeface="Times New Roman" panose="02020603050405020304" pitchFamily="18" charset="0"/>
                <a:ea typeface="Times New Roman" panose="02020603050405020304" pitchFamily="18" charset="0"/>
              </a:rPr>
              <a:t>An'am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ayat</a:t>
            </a:r>
            <a:r>
              <a:rPr lang="en-US" sz="2400" dirty="0">
                <a:effectLst/>
                <a:latin typeface="Times New Roman" panose="02020603050405020304" pitchFamily="18" charset="0"/>
                <a:ea typeface="Times New Roman" panose="02020603050405020304" pitchFamily="18" charset="0"/>
              </a:rPr>
              <a:t> 75-79:</a:t>
            </a:r>
            <a:r>
              <a:rPr lang="en-US" sz="2800" b="1" dirty="0">
                <a:effectLst/>
                <a:latin typeface="Times New Roman" panose="02020603050405020304" pitchFamily="18" charset="0"/>
                <a:ea typeface="Times New Roman" panose="02020603050405020304" pitchFamily="18" charset="0"/>
              </a:rPr>
              <a:t> </a:t>
            </a:r>
            <a:endParaRPr lang="en-ID" sz="2400" dirty="0"/>
          </a:p>
        </p:txBody>
      </p:sp>
    </p:spTree>
    <p:extLst>
      <p:ext uri="{BB962C8B-B14F-4D97-AF65-F5344CB8AC3E}">
        <p14:creationId xmlns:p14="http://schemas.microsoft.com/office/powerpoint/2010/main" val="3586339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esain powerpoint, Templat power point, Presentasi">
            <a:extLst>
              <a:ext uri="{FF2B5EF4-FFF2-40B4-BE49-F238E27FC236}">
                <a16:creationId xmlns="" xmlns:a16="http://schemas.microsoft.com/office/drawing/2014/main" id="{48BAC818-2BE6-C975-88E9-F5244427CA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9" y="-12855"/>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afsir Ibnu Katsir Surah Al-An'am ayat 74-79 | alqur'anmulia">
            <a:extLst>
              <a:ext uri="{FF2B5EF4-FFF2-40B4-BE49-F238E27FC236}">
                <a16:creationId xmlns="" xmlns:a16="http://schemas.microsoft.com/office/drawing/2014/main" id="{037A97F0-4528-A54F-87E4-1DABE8D486C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475" y="1244444"/>
            <a:ext cx="5350525" cy="4021934"/>
          </a:xfrm>
          <a:prstGeom prst="rect">
            <a:avLst/>
          </a:prstGeom>
          <a:noFill/>
          <a:ln>
            <a:noFill/>
          </a:ln>
        </p:spPr>
      </p:pic>
      <p:sp>
        <p:nvSpPr>
          <p:cNvPr id="5" name="TextBox 4">
            <a:extLst>
              <a:ext uri="{FF2B5EF4-FFF2-40B4-BE49-F238E27FC236}">
                <a16:creationId xmlns="" xmlns:a16="http://schemas.microsoft.com/office/drawing/2014/main" id="{19BAD470-DAFE-9CD8-9C88-F5E63553C433}"/>
              </a:ext>
            </a:extLst>
          </p:cNvPr>
          <p:cNvSpPr txBox="1"/>
          <p:nvPr/>
        </p:nvSpPr>
        <p:spPr>
          <a:xfrm>
            <a:off x="6224530" y="1244444"/>
            <a:ext cx="5221995" cy="4021935"/>
          </a:xfrm>
          <a:prstGeom prst="rect">
            <a:avLst/>
          </a:prstGeom>
          <a:noFill/>
        </p:spPr>
        <p:txBody>
          <a:bodyPr wrap="square">
            <a:spAutoFit/>
          </a:bodyPr>
          <a:lstStyle/>
          <a:p>
            <a:pPr algn="just">
              <a:lnSpc>
                <a:spcPct val="107000"/>
              </a:lnSpc>
              <a:spcAft>
                <a:spcPts val="800"/>
              </a:spcAft>
            </a:pP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Artinya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begitulah</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Kami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perlihatkan</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Ibrahim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kerajaan</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langit</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bumi</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supaya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Ibrahim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termasuk</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orang-orang yang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yakin</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ketika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malam</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gelap</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dilihatnya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sebuah</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bintang</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katanya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inikah</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Tuhanku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Tetapi</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setelah</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bintang</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itu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tenggelam</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diapun</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berkata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aku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tidak</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menyukai</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tenggelam</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setelah</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bulan</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terbit</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dia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berkata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inikah</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Tuhanku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ketilka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bulan</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itu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tenggelam</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maka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dia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berkata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sesungguhnya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jika</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Tuhan</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tidak</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memberi</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petunjuk</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kepadaku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tentu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aku</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termasuk</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kaum</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sesat</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400" i="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884653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1160</TotalTime>
  <Words>1535</Words>
  <Application>Microsoft Office PowerPoint</Application>
  <PresentationFormat>Custom</PresentationFormat>
  <Paragraphs>110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Akhmad ivan</dc:creator>
  <cp:lastModifiedBy>KEROHANIAN</cp:lastModifiedBy>
  <cp:revision>29</cp:revision>
  <dcterms:created xsi:type="dcterms:W3CDTF">2022-09-16T12:37:10Z</dcterms:created>
  <dcterms:modified xsi:type="dcterms:W3CDTF">2025-09-23T03:48:59Z</dcterms:modified>
</cp:coreProperties>
</file>